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70" r:id="rId3"/>
    <p:sldId id="2571" r:id="rId4"/>
    <p:sldId id="1810" r:id="rId5"/>
    <p:sldId id="1811" r:id="rId6"/>
    <p:sldId id="1215" r:id="rId7"/>
    <p:sldId id="2495" r:id="rId8"/>
    <p:sldId id="2283" r:id="rId9"/>
    <p:sldId id="2284" r:id="rId10"/>
    <p:sldId id="2285" r:id="rId11"/>
    <p:sldId id="2286" r:id="rId12"/>
    <p:sldId id="2287" r:id="rId13"/>
    <p:sldId id="2288" r:id="rId14"/>
    <p:sldId id="2289" r:id="rId15"/>
    <p:sldId id="2290" r:id="rId16"/>
    <p:sldId id="2291" r:id="rId17"/>
    <p:sldId id="2427" r:id="rId19"/>
    <p:sldId id="2292" r:id="rId20"/>
    <p:sldId id="2293" r:id="rId21"/>
    <p:sldId id="2296" r:id="rId22"/>
    <p:sldId id="2297" r:id="rId23"/>
    <p:sldId id="2353" r:id="rId24"/>
    <p:sldId id="2436" r:id="rId25"/>
    <p:sldId id="2354" r:id="rId26"/>
    <p:sldId id="2355" r:id="rId27"/>
    <p:sldId id="2356" r:id="rId28"/>
    <p:sldId id="2357" r:id="rId29"/>
    <p:sldId id="2359" r:id="rId30"/>
    <p:sldId id="2428" r:id="rId31"/>
    <p:sldId id="2358" r:id="rId32"/>
    <p:sldId id="2361" r:id="rId33"/>
    <p:sldId id="2362" r:id="rId34"/>
    <p:sldId id="2363" r:id="rId35"/>
    <p:sldId id="2365" r:id="rId36"/>
    <p:sldId id="2373" r:id="rId37"/>
    <p:sldId id="2374" r:id="rId38"/>
    <p:sldId id="2377" r:id="rId39"/>
    <p:sldId id="2429" r:id="rId40"/>
    <p:sldId id="2375" r:id="rId41"/>
    <p:sldId id="2376" r:id="rId42"/>
    <p:sldId id="2378" r:id="rId43"/>
    <p:sldId id="2379" r:id="rId44"/>
    <p:sldId id="2380" r:id="rId45"/>
    <p:sldId id="2430" r:id="rId46"/>
    <p:sldId id="2381" r:id="rId47"/>
    <p:sldId id="2382" r:id="rId48"/>
    <p:sldId id="2390" r:id="rId49"/>
    <p:sldId id="2391" r:id="rId50"/>
    <p:sldId id="2392" r:id="rId51"/>
    <p:sldId id="2393" r:id="rId52"/>
    <p:sldId id="2399" r:id="rId53"/>
    <p:sldId id="2401" r:id="rId54"/>
    <p:sldId id="2384" r:id="rId55"/>
    <p:sldId id="2385" r:id="rId56"/>
    <p:sldId id="2386" r:id="rId57"/>
    <p:sldId id="2402" r:id="rId58"/>
    <p:sldId id="2403" r:id="rId59"/>
    <p:sldId id="2431" r:id="rId60"/>
    <p:sldId id="2404" r:id="rId61"/>
    <p:sldId id="2405" r:id="rId62"/>
    <p:sldId id="2406" r:id="rId63"/>
    <p:sldId id="2407" r:id="rId64"/>
    <p:sldId id="2408" r:id="rId65"/>
    <p:sldId id="2411" r:id="rId66"/>
    <p:sldId id="2412" r:id="rId67"/>
    <p:sldId id="2414" r:id="rId68"/>
    <p:sldId id="2413" r:id="rId69"/>
    <p:sldId id="2416" r:id="rId70"/>
    <p:sldId id="2415" r:id="rId71"/>
    <p:sldId id="2417" r:id="rId72"/>
    <p:sldId id="2418" r:id="rId73"/>
    <p:sldId id="2419" r:id="rId74"/>
    <p:sldId id="2420" r:id="rId75"/>
    <p:sldId id="2421" r:id="rId76"/>
    <p:sldId id="2422" r:id="rId77"/>
    <p:sldId id="2424" r:id="rId78"/>
    <p:sldId id="2425" r:id="rId79"/>
    <p:sldId id="2432" r:id="rId80"/>
    <p:sldId id="2433" r:id="rId81"/>
    <p:sldId id="2434" r:id="rId82"/>
    <p:sldId id="2435" r:id="rId83"/>
  </p:sldIdLst>
  <p:sldSz cx="12192000" cy="6858000"/>
  <p:notesSz cx="6858000" cy="9144000"/>
  <p:custDataLst>
    <p:tags r:id="rId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BA55"/>
    <a:srgbClr val="EAF3FA"/>
    <a:srgbClr val="58B6E5"/>
    <a:srgbClr val="C00000"/>
    <a:srgbClr val="E2AEAB"/>
    <a:srgbClr val="F1E8EA"/>
    <a:srgbClr val="B8975A"/>
    <a:srgbClr val="E2DDE5"/>
    <a:srgbClr val="C6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 autoAdjust="0"/>
    <p:restoredTop sz="94660"/>
  </p:normalViewPr>
  <p:slideViewPr>
    <p:cSldViewPr snapToGrid="0">
      <p:cViewPr>
        <p:scale>
          <a:sx n="79" d="100"/>
          <a:sy n="79" d="100"/>
        </p:scale>
        <p:origin x="1960" y="1168"/>
      </p:cViewPr>
      <p:guideLst>
        <p:guide orient="horz" pos="2368"/>
        <p:guide pos="34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8" Type="http://schemas.openxmlformats.org/officeDocument/2006/relationships/tags" Target="tags/tag451.xml"/><Relationship Id="rId87" Type="http://schemas.openxmlformats.org/officeDocument/2006/relationships/commentAuthors" Target="commentAuthors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0.jpeg"/><Relationship Id="rId4" Type="http://schemas.openxmlformats.org/officeDocument/2006/relationships/image" Target="../media/image22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3.png"/><Relationship Id="rId4" Type="http://schemas.openxmlformats.org/officeDocument/2006/relationships/image" Target="../media/image24.pn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24.png"/><Relationship Id="rId4" Type="http://schemas.openxmlformats.org/officeDocument/2006/relationships/image" Target="../media/image25.jpeg"/><Relationship Id="rId3" Type="http://schemas.openxmlformats.org/officeDocument/2006/relationships/image" Target="../media/image21.jpe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5.jpeg"/><Relationship Id="rId4" Type="http://schemas.openxmlformats.org/officeDocument/2006/relationships/image" Target="../media/image26.png"/><Relationship Id="rId3" Type="http://schemas.openxmlformats.org/officeDocument/2006/relationships/image" Target="../media/image20.jpeg"/><Relationship Id="rId2" Type="http://schemas.openxmlformats.org/officeDocument/2006/relationships/image" Target="../media/image21.jpe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1.xml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2.xml"/><Relationship Id="rId4" Type="http://schemas.openxmlformats.org/officeDocument/2006/relationships/image" Target="../media/image32.jpe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3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4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6.xml"/><Relationship Id="rId4" Type="http://schemas.openxmlformats.org/officeDocument/2006/relationships/image" Target="../media/image41.png"/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tags" Target="../tags/tag185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8.xml"/><Relationship Id="rId4" Type="http://schemas.openxmlformats.org/officeDocument/2006/relationships/image" Target="../media/image43.jpeg"/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tags" Target="../tags/tag18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9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90.xml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2.xml"/><Relationship Id="rId5" Type="http://schemas.openxmlformats.org/officeDocument/2006/relationships/image" Target="../media/image4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tags" Target="../tags/tag1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289.xml"/><Relationship Id="rId98" Type="http://schemas.openxmlformats.org/officeDocument/2006/relationships/tags" Target="../tags/tag288.xml"/><Relationship Id="rId97" Type="http://schemas.openxmlformats.org/officeDocument/2006/relationships/tags" Target="../tags/tag287.xml"/><Relationship Id="rId96" Type="http://schemas.openxmlformats.org/officeDocument/2006/relationships/tags" Target="../tags/tag286.xml"/><Relationship Id="rId95" Type="http://schemas.openxmlformats.org/officeDocument/2006/relationships/tags" Target="../tags/tag285.xml"/><Relationship Id="rId94" Type="http://schemas.openxmlformats.org/officeDocument/2006/relationships/tags" Target="../tags/tag284.xml"/><Relationship Id="rId93" Type="http://schemas.openxmlformats.org/officeDocument/2006/relationships/tags" Target="../tags/tag283.xml"/><Relationship Id="rId92" Type="http://schemas.openxmlformats.org/officeDocument/2006/relationships/tags" Target="../tags/tag282.xml"/><Relationship Id="rId91" Type="http://schemas.openxmlformats.org/officeDocument/2006/relationships/tags" Target="../tags/tag281.xml"/><Relationship Id="rId90" Type="http://schemas.openxmlformats.org/officeDocument/2006/relationships/tags" Target="../tags/tag280.xml"/><Relationship Id="rId9" Type="http://schemas.openxmlformats.org/officeDocument/2006/relationships/tags" Target="../tags/tag199.xml"/><Relationship Id="rId89" Type="http://schemas.openxmlformats.org/officeDocument/2006/relationships/tags" Target="../tags/tag279.xml"/><Relationship Id="rId88" Type="http://schemas.openxmlformats.org/officeDocument/2006/relationships/tags" Target="../tags/tag278.xml"/><Relationship Id="rId87" Type="http://schemas.openxmlformats.org/officeDocument/2006/relationships/tags" Target="../tags/tag277.xml"/><Relationship Id="rId86" Type="http://schemas.openxmlformats.org/officeDocument/2006/relationships/tags" Target="../tags/tag276.xml"/><Relationship Id="rId85" Type="http://schemas.openxmlformats.org/officeDocument/2006/relationships/tags" Target="../tags/tag275.xml"/><Relationship Id="rId84" Type="http://schemas.openxmlformats.org/officeDocument/2006/relationships/tags" Target="../tags/tag274.xml"/><Relationship Id="rId83" Type="http://schemas.openxmlformats.org/officeDocument/2006/relationships/tags" Target="../tags/tag273.xml"/><Relationship Id="rId82" Type="http://schemas.openxmlformats.org/officeDocument/2006/relationships/tags" Target="../tags/tag272.xml"/><Relationship Id="rId81" Type="http://schemas.openxmlformats.org/officeDocument/2006/relationships/tags" Target="../tags/tag271.xml"/><Relationship Id="rId80" Type="http://schemas.openxmlformats.org/officeDocument/2006/relationships/tags" Target="../tags/tag270.xml"/><Relationship Id="rId8" Type="http://schemas.openxmlformats.org/officeDocument/2006/relationships/tags" Target="../tags/tag198.xml"/><Relationship Id="rId79" Type="http://schemas.openxmlformats.org/officeDocument/2006/relationships/tags" Target="../tags/tag269.xml"/><Relationship Id="rId78" Type="http://schemas.openxmlformats.org/officeDocument/2006/relationships/tags" Target="../tags/tag268.xml"/><Relationship Id="rId77" Type="http://schemas.openxmlformats.org/officeDocument/2006/relationships/tags" Target="../tags/tag267.xml"/><Relationship Id="rId76" Type="http://schemas.openxmlformats.org/officeDocument/2006/relationships/tags" Target="../tags/tag266.xml"/><Relationship Id="rId75" Type="http://schemas.openxmlformats.org/officeDocument/2006/relationships/tags" Target="../tags/tag265.xml"/><Relationship Id="rId74" Type="http://schemas.openxmlformats.org/officeDocument/2006/relationships/tags" Target="../tags/tag264.xml"/><Relationship Id="rId73" Type="http://schemas.openxmlformats.org/officeDocument/2006/relationships/tags" Target="../tags/tag263.xml"/><Relationship Id="rId72" Type="http://schemas.openxmlformats.org/officeDocument/2006/relationships/tags" Target="../tags/tag262.xml"/><Relationship Id="rId71" Type="http://schemas.openxmlformats.org/officeDocument/2006/relationships/tags" Target="../tags/tag261.xml"/><Relationship Id="rId70" Type="http://schemas.openxmlformats.org/officeDocument/2006/relationships/tags" Target="../tags/tag260.xml"/><Relationship Id="rId7" Type="http://schemas.openxmlformats.org/officeDocument/2006/relationships/tags" Target="../tags/tag197.xml"/><Relationship Id="rId69" Type="http://schemas.openxmlformats.org/officeDocument/2006/relationships/tags" Target="../tags/tag259.xml"/><Relationship Id="rId68" Type="http://schemas.openxmlformats.org/officeDocument/2006/relationships/tags" Target="../tags/tag258.xml"/><Relationship Id="rId67" Type="http://schemas.openxmlformats.org/officeDocument/2006/relationships/tags" Target="../tags/tag257.xml"/><Relationship Id="rId66" Type="http://schemas.openxmlformats.org/officeDocument/2006/relationships/tags" Target="../tags/tag256.xml"/><Relationship Id="rId65" Type="http://schemas.openxmlformats.org/officeDocument/2006/relationships/tags" Target="../tags/tag255.xml"/><Relationship Id="rId64" Type="http://schemas.openxmlformats.org/officeDocument/2006/relationships/tags" Target="../tags/tag254.xml"/><Relationship Id="rId63" Type="http://schemas.openxmlformats.org/officeDocument/2006/relationships/tags" Target="../tags/tag253.xml"/><Relationship Id="rId62" Type="http://schemas.openxmlformats.org/officeDocument/2006/relationships/tags" Target="../tags/tag252.xml"/><Relationship Id="rId61" Type="http://schemas.openxmlformats.org/officeDocument/2006/relationships/tags" Target="../tags/tag251.xml"/><Relationship Id="rId60" Type="http://schemas.openxmlformats.org/officeDocument/2006/relationships/tags" Target="../tags/tag250.xml"/><Relationship Id="rId6" Type="http://schemas.openxmlformats.org/officeDocument/2006/relationships/tags" Target="../tags/tag196.xml"/><Relationship Id="rId59" Type="http://schemas.openxmlformats.org/officeDocument/2006/relationships/tags" Target="../tags/tag249.xml"/><Relationship Id="rId58" Type="http://schemas.openxmlformats.org/officeDocument/2006/relationships/tags" Target="../tags/tag248.xml"/><Relationship Id="rId57" Type="http://schemas.openxmlformats.org/officeDocument/2006/relationships/tags" Target="../tags/tag247.xml"/><Relationship Id="rId56" Type="http://schemas.openxmlformats.org/officeDocument/2006/relationships/tags" Target="../tags/tag246.xml"/><Relationship Id="rId55" Type="http://schemas.openxmlformats.org/officeDocument/2006/relationships/tags" Target="../tags/tag245.xml"/><Relationship Id="rId54" Type="http://schemas.openxmlformats.org/officeDocument/2006/relationships/tags" Target="../tags/tag244.xml"/><Relationship Id="rId53" Type="http://schemas.openxmlformats.org/officeDocument/2006/relationships/tags" Target="../tags/tag243.xml"/><Relationship Id="rId52" Type="http://schemas.openxmlformats.org/officeDocument/2006/relationships/tags" Target="../tags/tag242.xml"/><Relationship Id="rId51" Type="http://schemas.openxmlformats.org/officeDocument/2006/relationships/tags" Target="../tags/tag241.xml"/><Relationship Id="rId50" Type="http://schemas.openxmlformats.org/officeDocument/2006/relationships/tags" Target="../tags/tag240.xml"/><Relationship Id="rId5" Type="http://schemas.openxmlformats.org/officeDocument/2006/relationships/tags" Target="../tags/tag195.xml"/><Relationship Id="rId49" Type="http://schemas.openxmlformats.org/officeDocument/2006/relationships/tags" Target="../tags/tag239.xml"/><Relationship Id="rId48" Type="http://schemas.openxmlformats.org/officeDocument/2006/relationships/tags" Target="../tags/tag238.xml"/><Relationship Id="rId47" Type="http://schemas.openxmlformats.org/officeDocument/2006/relationships/tags" Target="../tags/tag237.xml"/><Relationship Id="rId46" Type="http://schemas.openxmlformats.org/officeDocument/2006/relationships/tags" Target="../tags/tag236.xml"/><Relationship Id="rId45" Type="http://schemas.openxmlformats.org/officeDocument/2006/relationships/tags" Target="../tags/tag235.xml"/><Relationship Id="rId44" Type="http://schemas.openxmlformats.org/officeDocument/2006/relationships/tags" Target="../tags/tag234.xml"/><Relationship Id="rId43" Type="http://schemas.openxmlformats.org/officeDocument/2006/relationships/tags" Target="../tags/tag233.xml"/><Relationship Id="rId42" Type="http://schemas.openxmlformats.org/officeDocument/2006/relationships/tags" Target="../tags/tag232.xml"/><Relationship Id="rId41" Type="http://schemas.openxmlformats.org/officeDocument/2006/relationships/tags" Target="../tags/tag231.xml"/><Relationship Id="rId40" Type="http://schemas.openxmlformats.org/officeDocument/2006/relationships/tags" Target="../tags/tag230.xml"/><Relationship Id="rId4" Type="http://schemas.openxmlformats.org/officeDocument/2006/relationships/tags" Target="../tags/tag194.xml"/><Relationship Id="rId39" Type="http://schemas.openxmlformats.org/officeDocument/2006/relationships/tags" Target="../tags/tag229.xml"/><Relationship Id="rId38" Type="http://schemas.openxmlformats.org/officeDocument/2006/relationships/tags" Target="../tags/tag228.xml"/><Relationship Id="rId37" Type="http://schemas.openxmlformats.org/officeDocument/2006/relationships/tags" Target="../tags/tag227.xml"/><Relationship Id="rId36" Type="http://schemas.openxmlformats.org/officeDocument/2006/relationships/tags" Target="../tags/tag226.xml"/><Relationship Id="rId35" Type="http://schemas.openxmlformats.org/officeDocument/2006/relationships/tags" Target="../tags/tag225.xml"/><Relationship Id="rId34" Type="http://schemas.openxmlformats.org/officeDocument/2006/relationships/tags" Target="../tags/tag224.xml"/><Relationship Id="rId33" Type="http://schemas.openxmlformats.org/officeDocument/2006/relationships/tags" Target="../tags/tag223.xml"/><Relationship Id="rId32" Type="http://schemas.openxmlformats.org/officeDocument/2006/relationships/tags" Target="../tags/tag222.xml"/><Relationship Id="rId31" Type="http://schemas.openxmlformats.org/officeDocument/2006/relationships/tags" Target="../tags/tag221.xml"/><Relationship Id="rId30" Type="http://schemas.openxmlformats.org/officeDocument/2006/relationships/tags" Target="../tags/tag220.xml"/><Relationship Id="rId3" Type="http://schemas.openxmlformats.org/officeDocument/2006/relationships/tags" Target="../tags/tag193.xml"/><Relationship Id="rId29" Type="http://schemas.openxmlformats.org/officeDocument/2006/relationships/tags" Target="../tags/tag219.xml"/><Relationship Id="rId28" Type="http://schemas.openxmlformats.org/officeDocument/2006/relationships/tags" Target="../tags/tag218.xml"/><Relationship Id="rId27" Type="http://schemas.openxmlformats.org/officeDocument/2006/relationships/tags" Target="../tags/tag217.xml"/><Relationship Id="rId26" Type="http://schemas.openxmlformats.org/officeDocument/2006/relationships/tags" Target="../tags/tag216.xml"/><Relationship Id="rId25" Type="http://schemas.openxmlformats.org/officeDocument/2006/relationships/tags" Target="../tags/tag215.xml"/><Relationship Id="rId24" Type="http://schemas.openxmlformats.org/officeDocument/2006/relationships/tags" Target="../tags/tag214.xml"/><Relationship Id="rId23" Type="http://schemas.openxmlformats.org/officeDocument/2006/relationships/tags" Target="../tags/tag213.xml"/><Relationship Id="rId22" Type="http://schemas.openxmlformats.org/officeDocument/2006/relationships/tags" Target="../tags/tag212.xml"/><Relationship Id="rId21" Type="http://schemas.openxmlformats.org/officeDocument/2006/relationships/tags" Target="../tags/tag211.xml"/><Relationship Id="rId20" Type="http://schemas.openxmlformats.org/officeDocument/2006/relationships/tags" Target="../tags/tag210.xml"/><Relationship Id="rId2" Type="http://schemas.openxmlformats.org/officeDocument/2006/relationships/image" Target="../media/image12.jpeg"/><Relationship Id="rId19" Type="http://schemas.openxmlformats.org/officeDocument/2006/relationships/tags" Target="../tags/tag209.xml"/><Relationship Id="rId18" Type="http://schemas.openxmlformats.org/officeDocument/2006/relationships/tags" Target="../tags/tag208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2.xml"/><Relationship Id="rId119" Type="http://schemas.openxmlformats.org/officeDocument/2006/relationships/image" Target="../media/image4.png"/><Relationship Id="rId118" Type="http://schemas.openxmlformats.org/officeDocument/2006/relationships/tags" Target="../tags/tag308.xml"/><Relationship Id="rId117" Type="http://schemas.openxmlformats.org/officeDocument/2006/relationships/tags" Target="../tags/tag307.xml"/><Relationship Id="rId116" Type="http://schemas.openxmlformats.org/officeDocument/2006/relationships/tags" Target="../tags/tag306.xml"/><Relationship Id="rId115" Type="http://schemas.openxmlformats.org/officeDocument/2006/relationships/tags" Target="../tags/tag305.xml"/><Relationship Id="rId114" Type="http://schemas.openxmlformats.org/officeDocument/2006/relationships/tags" Target="../tags/tag304.xml"/><Relationship Id="rId113" Type="http://schemas.openxmlformats.org/officeDocument/2006/relationships/tags" Target="../tags/tag303.xml"/><Relationship Id="rId112" Type="http://schemas.openxmlformats.org/officeDocument/2006/relationships/tags" Target="../tags/tag302.xml"/><Relationship Id="rId111" Type="http://schemas.openxmlformats.org/officeDocument/2006/relationships/tags" Target="../tags/tag301.xml"/><Relationship Id="rId110" Type="http://schemas.openxmlformats.org/officeDocument/2006/relationships/tags" Target="../tags/tag300.xml"/><Relationship Id="rId11" Type="http://schemas.openxmlformats.org/officeDocument/2006/relationships/tags" Target="../tags/tag201.xml"/><Relationship Id="rId109" Type="http://schemas.openxmlformats.org/officeDocument/2006/relationships/tags" Target="../tags/tag299.xml"/><Relationship Id="rId108" Type="http://schemas.openxmlformats.org/officeDocument/2006/relationships/tags" Target="../tags/tag298.xml"/><Relationship Id="rId107" Type="http://schemas.openxmlformats.org/officeDocument/2006/relationships/tags" Target="../tags/tag297.xml"/><Relationship Id="rId106" Type="http://schemas.openxmlformats.org/officeDocument/2006/relationships/tags" Target="../tags/tag296.xml"/><Relationship Id="rId105" Type="http://schemas.openxmlformats.org/officeDocument/2006/relationships/tags" Target="../tags/tag295.xml"/><Relationship Id="rId104" Type="http://schemas.openxmlformats.org/officeDocument/2006/relationships/tags" Target="../tags/tag294.xml"/><Relationship Id="rId103" Type="http://schemas.openxmlformats.org/officeDocument/2006/relationships/tags" Target="../tags/tag293.xml"/><Relationship Id="rId102" Type="http://schemas.openxmlformats.org/officeDocument/2006/relationships/tags" Target="../tags/tag292.xml"/><Relationship Id="rId101" Type="http://schemas.openxmlformats.org/officeDocument/2006/relationships/tags" Target="../tags/tag291.xml"/><Relationship Id="rId100" Type="http://schemas.openxmlformats.org/officeDocument/2006/relationships/tags" Target="../tags/tag290.xml"/><Relationship Id="rId10" Type="http://schemas.openxmlformats.org/officeDocument/2006/relationships/tags" Target="../tags/tag200.xml"/><Relationship Id="rId1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0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1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2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3.xml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5.xml"/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16.xml"/><Relationship Id="rId3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2.png"/><Relationship Id="rId4" Type="http://schemas.openxmlformats.org/officeDocument/2006/relationships/image" Target="../media/image50.jpeg"/><Relationship Id="rId3" Type="http://schemas.openxmlformats.org/officeDocument/2006/relationships/image" Target="../media/image53.png"/><Relationship Id="rId2" Type="http://schemas.openxmlformats.org/officeDocument/2006/relationships/image" Target="../media/image51.jpeg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6" Type="http://schemas.openxmlformats.org/officeDocument/2006/relationships/tags" Target="../tags/tag317.xml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1.jpeg"/><Relationship Id="rId4" Type="http://schemas.openxmlformats.org/officeDocument/2006/relationships/image" Target="../media/image53.png"/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3.png"/><Relationship Id="rId4" Type="http://schemas.openxmlformats.org/officeDocument/2006/relationships/image" Target="../media/image54.jpeg"/><Relationship Id="rId3" Type="http://schemas.openxmlformats.org/officeDocument/2006/relationships/image" Target="../media/image57.jpeg"/><Relationship Id="rId2" Type="http://schemas.openxmlformats.org/officeDocument/2006/relationships/image" Target="../media/image55.png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4.jpeg"/><Relationship Id="rId4" Type="http://schemas.openxmlformats.org/officeDocument/2006/relationships/image" Target="../media/image55.png"/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57.jpe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57.jpeg"/><Relationship Id="rId4" Type="http://schemas.openxmlformats.org/officeDocument/2006/relationships/image" Target="../media/image58.png"/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8.png"/><Relationship Id="rId4" Type="http://schemas.openxmlformats.org/officeDocument/2006/relationships/image" Target="../media/image59.png"/><Relationship Id="rId3" Type="http://schemas.openxmlformats.org/officeDocument/2006/relationships/image" Target="../media/image50.jpeg"/><Relationship Id="rId2" Type="http://schemas.openxmlformats.org/officeDocument/2006/relationships/image" Target="../media/image52.png"/><Relationship Id="rId1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8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9.xml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20.xml"/><Relationship Id="rId2" Type="http://schemas.openxmlformats.org/officeDocument/2006/relationships/image" Target="../media/image28.png"/><Relationship Id="rId1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22.xml"/><Relationship Id="rId5" Type="http://schemas.openxmlformats.org/officeDocument/2006/relationships/image" Target="../media/image4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tags" Target="../tags/tag321.xml"/></Relationships>
</file>

<file path=ppt/slides/_rels/slide61.xml.rels><?xml version="1.0" encoding="UTF-8" standalone="yes"?>
<Relationships xmlns="http://schemas.openxmlformats.org/package/2006/relationships"><Relationship Id="rId99" Type="http://schemas.openxmlformats.org/officeDocument/2006/relationships/tags" Target="../tags/tag419.xml"/><Relationship Id="rId98" Type="http://schemas.openxmlformats.org/officeDocument/2006/relationships/tags" Target="../tags/tag418.xml"/><Relationship Id="rId97" Type="http://schemas.openxmlformats.org/officeDocument/2006/relationships/tags" Target="../tags/tag417.xml"/><Relationship Id="rId96" Type="http://schemas.openxmlformats.org/officeDocument/2006/relationships/tags" Target="../tags/tag416.xml"/><Relationship Id="rId95" Type="http://schemas.openxmlformats.org/officeDocument/2006/relationships/tags" Target="../tags/tag415.xml"/><Relationship Id="rId94" Type="http://schemas.openxmlformats.org/officeDocument/2006/relationships/tags" Target="../tags/tag414.xml"/><Relationship Id="rId93" Type="http://schemas.openxmlformats.org/officeDocument/2006/relationships/tags" Target="../tags/tag413.xml"/><Relationship Id="rId92" Type="http://schemas.openxmlformats.org/officeDocument/2006/relationships/tags" Target="../tags/tag412.xml"/><Relationship Id="rId91" Type="http://schemas.openxmlformats.org/officeDocument/2006/relationships/tags" Target="../tags/tag411.xml"/><Relationship Id="rId90" Type="http://schemas.openxmlformats.org/officeDocument/2006/relationships/tags" Target="../tags/tag410.xml"/><Relationship Id="rId9" Type="http://schemas.openxmlformats.org/officeDocument/2006/relationships/tags" Target="../tags/tag329.xml"/><Relationship Id="rId89" Type="http://schemas.openxmlformats.org/officeDocument/2006/relationships/tags" Target="../tags/tag409.xml"/><Relationship Id="rId88" Type="http://schemas.openxmlformats.org/officeDocument/2006/relationships/tags" Target="../tags/tag408.xml"/><Relationship Id="rId87" Type="http://schemas.openxmlformats.org/officeDocument/2006/relationships/tags" Target="../tags/tag407.xml"/><Relationship Id="rId86" Type="http://schemas.openxmlformats.org/officeDocument/2006/relationships/tags" Target="../tags/tag406.xml"/><Relationship Id="rId85" Type="http://schemas.openxmlformats.org/officeDocument/2006/relationships/tags" Target="../tags/tag405.xml"/><Relationship Id="rId84" Type="http://schemas.openxmlformats.org/officeDocument/2006/relationships/tags" Target="../tags/tag404.xml"/><Relationship Id="rId83" Type="http://schemas.openxmlformats.org/officeDocument/2006/relationships/tags" Target="../tags/tag403.xml"/><Relationship Id="rId82" Type="http://schemas.openxmlformats.org/officeDocument/2006/relationships/tags" Target="../tags/tag402.xml"/><Relationship Id="rId81" Type="http://schemas.openxmlformats.org/officeDocument/2006/relationships/tags" Target="../tags/tag401.xml"/><Relationship Id="rId80" Type="http://schemas.openxmlformats.org/officeDocument/2006/relationships/tags" Target="../tags/tag400.xml"/><Relationship Id="rId8" Type="http://schemas.openxmlformats.org/officeDocument/2006/relationships/tags" Target="../tags/tag328.xml"/><Relationship Id="rId79" Type="http://schemas.openxmlformats.org/officeDocument/2006/relationships/tags" Target="../tags/tag399.xml"/><Relationship Id="rId78" Type="http://schemas.openxmlformats.org/officeDocument/2006/relationships/tags" Target="../tags/tag398.xml"/><Relationship Id="rId77" Type="http://schemas.openxmlformats.org/officeDocument/2006/relationships/tags" Target="../tags/tag397.xml"/><Relationship Id="rId76" Type="http://schemas.openxmlformats.org/officeDocument/2006/relationships/tags" Target="../tags/tag396.xml"/><Relationship Id="rId75" Type="http://schemas.openxmlformats.org/officeDocument/2006/relationships/tags" Target="../tags/tag395.xml"/><Relationship Id="rId74" Type="http://schemas.openxmlformats.org/officeDocument/2006/relationships/tags" Target="../tags/tag394.xml"/><Relationship Id="rId73" Type="http://schemas.openxmlformats.org/officeDocument/2006/relationships/tags" Target="../tags/tag393.xml"/><Relationship Id="rId72" Type="http://schemas.openxmlformats.org/officeDocument/2006/relationships/tags" Target="../tags/tag392.xml"/><Relationship Id="rId71" Type="http://schemas.openxmlformats.org/officeDocument/2006/relationships/tags" Target="../tags/tag391.xml"/><Relationship Id="rId70" Type="http://schemas.openxmlformats.org/officeDocument/2006/relationships/tags" Target="../tags/tag390.xml"/><Relationship Id="rId7" Type="http://schemas.openxmlformats.org/officeDocument/2006/relationships/tags" Target="../tags/tag327.xml"/><Relationship Id="rId69" Type="http://schemas.openxmlformats.org/officeDocument/2006/relationships/tags" Target="../tags/tag389.xml"/><Relationship Id="rId68" Type="http://schemas.openxmlformats.org/officeDocument/2006/relationships/tags" Target="../tags/tag388.xml"/><Relationship Id="rId67" Type="http://schemas.openxmlformats.org/officeDocument/2006/relationships/tags" Target="../tags/tag387.xml"/><Relationship Id="rId66" Type="http://schemas.openxmlformats.org/officeDocument/2006/relationships/tags" Target="../tags/tag386.xml"/><Relationship Id="rId65" Type="http://schemas.openxmlformats.org/officeDocument/2006/relationships/tags" Target="../tags/tag385.xml"/><Relationship Id="rId64" Type="http://schemas.openxmlformats.org/officeDocument/2006/relationships/tags" Target="../tags/tag384.xml"/><Relationship Id="rId63" Type="http://schemas.openxmlformats.org/officeDocument/2006/relationships/tags" Target="../tags/tag383.xml"/><Relationship Id="rId62" Type="http://schemas.openxmlformats.org/officeDocument/2006/relationships/tags" Target="../tags/tag382.xml"/><Relationship Id="rId61" Type="http://schemas.openxmlformats.org/officeDocument/2006/relationships/tags" Target="../tags/tag381.xml"/><Relationship Id="rId60" Type="http://schemas.openxmlformats.org/officeDocument/2006/relationships/tags" Target="../tags/tag380.xml"/><Relationship Id="rId6" Type="http://schemas.openxmlformats.org/officeDocument/2006/relationships/tags" Target="../tags/tag326.xml"/><Relationship Id="rId59" Type="http://schemas.openxmlformats.org/officeDocument/2006/relationships/tags" Target="../tags/tag379.xml"/><Relationship Id="rId58" Type="http://schemas.openxmlformats.org/officeDocument/2006/relationships/tags" Target="../tags/tag378.xml"/><Relationship Id="rId57" Type="http://schemas.openxmlformats.org/officeDocument/2006/relationships/tags" Target="../tags/tag377.xml"/><Relationship Id="rId56" Type="http://schemas.openxmlformats.org/officeDocument/2006/relationships/tags" Target="../tags/tag376.xml"/><Relationship Id="rId55" Type="http://schemas.openxmlformats.org/officeDocument/2006/relationships/tags" Target="../tags/tag375.xml"/><Relationship Id="rId54" Type="http://schemas.openxmlformats.org/officeDocument/2006/relationships/tags" Target="../tags/tag374.xml"/><Relationship Id="rId53" Type="http://schemas.openxmlformats.org/officeDocument/2006/relationships/tags" Target="../tags/tag373.xml"/><Relationship Id="rId52" Type="http://schemas.openxmlformats.org/officeDocument/2006/relationships/tags" Target="../tags/tag372.xml"/><Relationship Id="rId51" Type="http://schemas.openxmlformats.org/officeDocument/2006/relationships/tags" Target="../tags/tag371.xml"/><Relationship Id="rId50" Type="http://schemas.openxmlformats.org/officeDocument/2006/relationships/tags" Target="../tags/tag370.xml"/><Relationship Id="rId5" Type="http://schemas.openxmlformats.org/officeDocument/2006/relationships/tags" Target="../tags/tag325.xml"/><Relationship Id="rId49" Type="http://schemas.openxmlformats.org/officeDocument/2006/relationships/tags" Target="../tags/tag369.xml"/><Relationship Id="rId48" Type="http://schemas.openxmlformats.org/officeDocument/2006/relationships/tags" Target="../tags/tag368.xml"/><Relationship Id="rId47" Type="http://schemas.openxmlformats.org/officeDocument/2006/relationships/tags" Target="../tags/tag367.xml"/><Relationship Id="rId46" Type="http://schemas.openxmlformats.org/officeDocument/2006/relationships/tags" Target="../tags/tag366.xml"/><Relationship Id="rId45" Type="http://schemas.openxmlformats.org/officeDocument/2006/relationships/tags" Target="../tags/tag365.xml"/><Relationship Id="rId44" Type="http://schemas.openxmlformats.org/officeDocument/2006/relationships/tags" Target="../tags/tag364.xml"/><Relationship Id="rId43" Type="http://schemas.openxmlformats.org/officeDocument/2006/relationships/tags" Target="../tags/tag363.xml"/><Relationship Id="rId42" Type="http://schemas.openxmlformats.org/officeDocument/2006/relationships/tags" Target="../tags/tag362.xml"/><Relationship Id="rId41" Type="http://schemas.openxmlformats.org/officeDocument/2006/relationships/tags" Target="../tags/tag361.xml"/><Relationship Id="rId40" Type="http://schemas.openxmlformats.org/officeDocument/2006/relationships/tags" Target="../tags/tag360.xml"/><Relationship Id="rId4" Type="http://schemas.openxmlformats.org/officeDocument/2006/relationships/tags" Target="../tags/tag324.xml"/><Relationship Id="rId39" Type="http://schemas.openxmlformats.org/officeDocument/2006/relationships/tags" Target="../tags/tag359.xml"/><Relationship Id="rId38" Type="http://schemas.openxmlformats.org/officeDocument/2006/relationships/tags" Target="../tags/tag358.xml"/><Relationship Id="rId37" Type="http://schemas.openxmlformats.org/officeDocument/2006/relationships/tags" Target="../tags/tag357.xml"/><Relationship Id="rId36" Type="http://schemas.openxmlformats.org/officeDocument/2006/relationships/tags" Target="../tags/tag356.xml"/><Relationship Id="rId35" Type="http://schemas.openxmlformats.org/officeDocument/2006/relationships/tags" Target="../tags/tag355.xml"/><Relationship Id="rId34" Type="http://schemas.openxmlformats.org/officeDocument/2006/relationships/tags" Target="../tags/tag354.xml"/><Relationship Id="rId33" Type="http://schemas.openxmlformats.org/officeDocument/2006/relationships/tags" Target="../tags/tag353.xml"/><Relationship Id="rId32" Type="http://schemas.openxmlformats.org/officeDocument/2006/relationships/tags" Target="../tags/tag352.xml"/><Relationship Id="rId31" Type="http://schemas.openxmlformats.org/officeDocument/2006/relationships/tags" Target="../tags/tag351.xml"/><Relationship Id="rId30" Type="http://schemas.openxmlformats.org/officeDocument/2006/relationships/tags" Target="../tags/tag350.xml"/><Relationship Id="rId3" Type="http://schemas.openxmlformats.org/officeDocument/2006/relationships/tags" Target="../tags/tag323.xml"/><Relationship Id="rId29" Type="http://schemas.openxmlformats.org/officeDocument/2006/relationships/tags" Target="../tags/tag349.xml"/><Relationship Id="rId28" Type="http://schemas.openxmlformats.org/officeDocument/2006/relationships/tags" Target="../tags/tag348.xml"/><Relationship Id="rId27" Type="http://schemas.openxmlformats.org/officeDocument/2006/relationships/tags" Target="../tags/tag347.xml"/><Relationship Id="rId26" Type="http://schemas.openxmlformats.org/officeDocument/2006/relationships/tags" Target="../tags/tag346.xml"/><Relationship Id="rId25" Type="http://schemas.openxmlformats.org/officeDocument/2006/relationships/tags" Target="../tags/tag345.xml"/><Relationship Id="rId24" Type="http://schemas.openxmlformats.org/officeDocument/2006/relationships/tags" Target="../tags/tag344.xml"/><Relationship Id="rId23" Type="http://schemas.openxmlformats.org/officeDocument/2006/relationships/tags" Target="../tags/tag343.xml"/><Relationship Id="rId22" Type="http://schemas.openxmlformats.org/officeDocument/2006/relationships/tags" Target="../tags/tag342.xml"/><Relationship Id="rId21" Type="http://schemas.openxmlformats.org/officeDocument/2006/relationships/tags" Target="../tags/tag341.xml"/><Relationship Id="rId20" Type="http://schemas.openxmlformats.org/officeDocument/2006/relationships/tags" Target="../tags/tag340.xml"/><Relationship Id="rId2" Type="http://schemas.openxmlformats.org/officeDocument/2006/relationships/image" Target="../media/image12.jpeg"/><Relationship Id="rId19" Type="http://schemas.openxmlformats.org/officeDocument/2006/relationships/tags" Target="../tags/tag339.xml"/><Relationship Id="rId18" Type="http://schemas.openxmlformats.org/officeDocument/2006/relationships/tags" Target="../tags/tag338.xml"/><Relationship Id="rId17" Type="http://schemas.openxmlformats.org/officeDocument/2006/relationships/tags" Target="../tags/tag337.xml"/><Relationship Id="rId16" Type="http://schemas.openxmlformats.org/officeDocument/2006/relationships/tags" Target="../tags/tag336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32.xml"/><Relationship Id="rId119" Type="http://schemas.openxmlformats.org/officeDocument/2006/relationships/image" Target="../media/image4.png"/><Relationship Id="rId118" Type="http://schemas.openxmlformats.org/officeDocument/2006/relationships/tags" Target="../tags/tag438.xml"/><Relationship Id="rId117" Type="http://schemas.openxmlformats.org/officeDocument/2006/relationships/tags" Target="../tags/tag437.xml"/><Relationship Id="rId116" Type="http://schemas.openxmlformats.org/officeDocument/2006/relationships/tags" Target="../tags/tag436.xml"/><Relationship Id="rId115" Type="http://schemas.openxmlformats.org/officeDocument/2006/relationships/tags" Target="../tags/tag435.xml"/><Relationship Id="rId114" Type="http://schemas.openxmlformats.org/officeDocument/2006/relationships/tags" Target="../tags/tag434.xml"/><Relationship Id="rId113" Type="http://schemas.openxmlformats.org/officeDocument/2006/relationships/tags" Target="../tags/tag433.xml"/><Relationship Id="rId112" Type="http://schemas.openxmlformats.org/officeDocument/2006/relationships/tags" Target="../tags/tag432.xml"/><Relationship Id="rId111" Type="http://schemas.openxmlformats.org/officeDocument/2006/relationships/tags" Target="../tags/tag431.xml"/><Relationship Id="rId110" Type="http://schemas.openxmlformats.org/officeDocument/2006/relationships/tags" Target="../tags/tag430.xml"/><Relationship Id="rId11" Type="http://schemas.openxmlformats.org/officeDocument/2006/relationships/tags" Target="../tags/tag331.xml"/><Relationship Id="rId109" Type="http://schemas.openxmlformats.org/officeDocument/2006/relationships/tags" Target="../tags/tag429.xml"/><Relationship Id="rId108" Type="http://schemas.openxmlformats.org/officeDocument/2006/relationships/tags" Target="../tags/tag428.xml"/><Relationship Id="rId107" Type="http://schemas.openxmlformats.org/officeDocument/2006/relationships/tags" Target="../tags/tag427.xml"/><Relationship Id="rId106" Type="http://schemas.openxmlformats.org/officeDocument/2006/relationships/tags" Target="../tags/tag426.xml"/><Relationship Id="rId105" Type="http://schemas.openxmlformats.org/officeDocument/2006/relationships/tags" Target="../tags/tag425.xml"/><Relationship Id="rId104" Type="http://schemas.openxmlformats.org/officeDocument/2006/relationships/tags" Target="../tags/tag424.xml"/><Relationship Id="rId103" Type="http://schemas.openxmlformats.org/officeDocument/2006/relationships/tags" Target="../tags/tag423.xml"/><Relationship Id="rId102" Type="http://schemas.openxmlformats.org/officeDocument/2006/relationships/tags" Target="../tags/tag422.xml"/><Relationship Id="rId101" Type="http://schemas.openxmlformats.org/officeDocument/2006/relationships/tags" Target="../tags/tag421.xml"/><Relationship Id="rId100" Type="http://schemas.openxmlformats.org/officeDocument/2006/relationships/tags" Target="../tags/tag420.xml"/><Relationship Id="rId10" Type="http://schemas.openxmlformats.org/officeDocument/2006/relationships/tags" Target="../tags/tag330.xml"/><Relationship Id="rId1" Type="http://schemas.openxmlformats.org/officeDocument/2006/relationships/image" Target="../media/image11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8.png"/><Relationship Id="rId1" Type="http://schemas.openxmlformats.org/officeDocument/2006/relationships/image" Target="../media/image11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8.png"/><Relationship Id="rId1" Type="http://schemas.openxmlformats.org/officeDocument/2006/relationships/image" Target="../media/image11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8.png"/><Relationship Id="rId1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8.png"/><Relationship Id="rId1" Type="http://schemas.openxmlformats.org/officeDocument/2006/relationships/image" Target="../media/image11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8.png"/><Relationship Id="rId1" Type="http://schemas.openxmlformats.org/officeDocument/2006/relationships/image" Target="../media/image1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9.xml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2.xml"/><Relationship Id="rId5" Type="http://schemas.openxmlformats.org/officeDocument/2006/relationships/image" Target="../media/image4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tags" Target="../tags/tag441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4.xml"/><Relationship Id="rId5" Type="http://schemas.openxmlformats.org/officeDocument/2006/relationships/image" Target="../media/image4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tags" Target="../tags/tag443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6.xml"/><Relationship Id="rId5" Type="http://schemas.openxmlformats.org/officeDocument/2006/relationships/image" Target="../media/image4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tags" Target="../tags/tag445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3(1).png3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4(1).png4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.png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1212015.jpg微信图片_2022100121201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12120154.jpg微信图片_20221001212015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jiè</a:t>
              </a:r>
              <a:r>
                <a:rPr lang="en-US"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zhù</a:t>
              </a:r>
              <a:endParaRPr sz="6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借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助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have the aid of,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draw support from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只有借助空气的浮力鸟儿才能飞翔。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4(1).png4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12120154.jpg微信图片_20221001212015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3(1).png3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.pn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2.pn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miǎn</a:t>
              </a:r>
              <a:r>
                <a:rPr lang="en-US"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qiǎng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/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勉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强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adj.to manage with an effort,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do with difficulty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5" y="5387975"/>
            <a:ext cx="7919085" cy="720090"/>
            <a:chOff x="197" y="9126"/>
            <a:chExt cx="1247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471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5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我现在的英语水平只能勉强听懂一些简单的句子。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12120154.jpg微信图片_20221001212015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2.png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4(1).png4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3(1).png3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12120155(1).jpg微信图片_202210012120155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jī</a:t>
              </a:r>
              <a:r>
                <a:rPr lang="en-US"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gòu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机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构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organization, institution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这是一家语言教育机构。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2.png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12120155(1).jpg微信图片_202210012120155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12120154.jpg微信图片_20221001212015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4(1).png4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1212015.jpg微信图片_2022100121201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suí</a:t>
              </a:r>
              <a:r>
                <a:rPr lang="en-US"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随意</a:t>
              </a:r>
              <a:endParaRPr sz="8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adj.freely, at will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26075"/>
            <a:ext cx="597344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我什么都不买，就随意看看。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12120155(1).jpg微信图片_202210012120155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1212015.jpg微信图片_2022100121201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2.pn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12120154.jpg微信图片_20221001212015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3(1).png3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4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80000"/>
                </a:lnSpc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ér</a:t>
              </a:r>
              <a:r>
                <a:rPr lang="en-US"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yǐ</a:t>
              </a:r>
              <a:endParaRPr sz="6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而</a:t>
              </a:r>
              <a:r>
                <a:rPr lang="en-US" altLang="zh-CN"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已</a:t>
              </a:r>
              <a:endParaRPr lang="zh-CN" sz="8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part. nothing more, only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6370" y="5376545"/>
            <a:ext cx="7391400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有时候笑容只是一个表情而已，与快乐无关。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6860" y="138430"/>
            <a:ext cx="2578735" cy="3194050"/>
            <a:chOff x="32" y="2028"/>
            <a:chExt cx="406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2" y="4245"/>
              <a:ext cx="4061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迫不及待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too impatient to wait,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itching to do sth.</a:t>
              </a: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77620" y="937260"/>
            <a:ext cx="29400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pò bù jí dài</a:t>
            </a:r>
            <a:endParaRPr lang="en-US" altLang="zh-CN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27070"/>
            <a:chOff x="9330" y="2028"/>
            <a:chExt cx="3465" cy="5082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借助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have the aid of,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draw support from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jiè zhù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依靠</a:t>
              </a:r>
              <a:endParaRPr lang="zh-CN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rely on,to depend 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93726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auto" hangingPunct="0">
              <a:buNone/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 kào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勉强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adj.to manage with an effort,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do with difficulty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miǎn qiǎng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机构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organization, institution 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 gòu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随意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adj.freely, at will 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buClrTx/>
              <a:buSzTx/>
              <a:buFontTx/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suí yì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而已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  <a:buClrTx/>
                <a:buSzTx/>
                <a:buFontTx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part. nothing more, only 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ér yǐ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5458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迫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4155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4409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4409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430145"/>
            <a:ext cx="829627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强迫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迫不得已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极寒交迫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迫切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急迫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迫近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3342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3596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3596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3580" y="3370580"/>
            <a:ext cx="938085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我不喜欢别人强迫我自己做不喜欢的事情。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25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227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2783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75125"/>
            <a:ext cx="8850630" cy="98361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他生于兵荒马乱的年代，从小过着饥寒交迫</a:t>
            </a:r>
            <a:endParaRPr lang="zh-CN" altLang="en-US" sz="29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的生活。</a:t>
            </a:r>
            <a:endParaRPr lang="zh-CN" altLang="en-US" sz="29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8105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42" grpId="0"/>
      <p:bldP spid="5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而已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助词，用在陈述句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的末尾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454660" y="1711325"/>
            <a:ext cx="945642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base">
              <a:buClrTx/>
              <a:buSzTx/>
              <a:buFontTx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你怎么做的，谁心里都明白，大家不过嘴上说说</a:t>
            </a:r>
            <a:r>
              <a:rPr lang="zh-CN" altLang="en-US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而已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454660" y="1736725"/>
            <a:ext cx="9173845" cy="103759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54660" y="4823460"/>
            <a:ext cx="9174480" cy="109029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7"/>
          <p:cNvSpPr txBox="1"/>
          <p:nvPr/>
        </p:nvSpPr>
        <p:spPr>
          <a:xfrm>
            <a:off x="502920" y="4810125"/>
            <a:ext cx="917384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00000"/>
              </a:lnSpc>
              <a:buClrTx/>
              <a:buSzTx/>
              <a:buFontTx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我没什么具体目标。就是找一个班插班听课，随意学学</a:t>
            </a:r>
            <a:r>
              <a:rPr lang="zh-CN" altLang="en-US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而已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8" name="图片 7" descr="D:\Desktop\5(1).png5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79290" y="310833"/>
            <a:ext cx="1607820" cy="1516380"/>
          </a:xfrm>
          <a:prstGeom prst="rect">
            <a:avLst/>
          </a:prstGeom>
        </p:spPr>
      </p:pic>
      <p:pic>
        <p:nvPicPr>
          <p:cNvPr id="10" name="图片 9" descr="D:\Desktop\6(1).png6(1)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7740968" y="2778125"/>
            <a:ext cx="1539240" cy="2185670"/>
          </a:xfrm>
          <a:prstGeom prst="rect">
            <a:avLst/>
          </a:prstGeom>
        </p:spPr>
      </p:pic>
      <p:pic>
        <p:nvPicPr>
          <p:cNvPr id="11" name="图片 10" descr="D:\Desktop\7.jpg7"/>
          <p:cNvPicPr>
            <a:picLocks noChangeAspect="1"/>
          </p:cNvPicPr>
          <p:nvPr/>
        </p:nvPicPr>
        <p:blipFill>
          <a:blip r:embed="rId4">
            <a:alphaModFix amt="37000"/>
          </a:blip>
          <a:srcRect/>
          <a:stretch>
            <a:fillRect/>
          </a:stretch>
        </p:blipFill>
        <p:spPr>
          <a:xfrm>
            <a:off x="4561523" y="5457825"/>
            <a:ext cx="1412240" cy="140017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54660" y="3352165"/>
            <a:ext cx="9271000" cy="1037590"/>
            <a:chOff x="518" y="3097"/>
            <a:chExt cx="14600" cy="1634"/>
          </a:xfrm>
        </p:grpSpPr>
        <p:sp>
          <p:nvSpPr>
            <p:cNvPr id="14" name="圆角矩形 13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7"/>
            <p:cNvSpPr txBox="1"/>
            <p:nvPr/>
          </p:nvSpPr>
          <p:spPr>
            <a:xfrm>
              <a:off x="518" y="3455"/>
              <a:ext cx="1460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他的工作是警察，写小说仅仅是他的业余爱好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而已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6990" y="1736725"/>
            <a:ext cx="5974080" cy="9772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lnSpc>
                <a:spcPct val="120000"/>
              </a:lnSpc>
              <a:buSzPct val="100000"/>
              <a:buNone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他心中的家乡“美食”，在大多数人眼里，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indent="0" algn="l">
              <a:lnSpc>
                <a:spcPct val="120000"/>
              </a:lnSpc>
              <a:buSzPct val="100000"/>
              <a:buNone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是再大众不过的美食了。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524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86990" y="5353050"/>
            <a:ext cx="5974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我仅仅是举个例子，类似的情况还有很多</a:t>
            </a:r>
            <a:r>
              <a:rPr lang="zh-CN" altLang="en-US" sz="2400" noProof="0" dirty="0">
                <a:ln>
                  <a:noFill/>
                </a:ln>
                <a:solidFill>
                  <a:srgbClr val="2A2A2B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2400" noProof="0" dirty="0">
              <a:ln>
                <a:noFill/>
              </a:ln>
              <a:solidFill>
                <a:srgbClr val="2A2A2B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而已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86990" y="3658235"/>
            <a:ext cx="749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谁都不想做饭，到外面吃去吧，不就是多花点儿钱吗！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86990" y="2821940"/>
            <a:ext cx="932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他心中的家乡“美食”，在大多数人眼里，只不过是大众美食</a:t>
            </a:r>
            <a:r>
              <a:rPr lang="zh-CN" altLang="en-US" sz="24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而已</a:t>
            </a: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4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86990" y="4180205"/>
            <a:ext cx="6583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谁都不想做饭，到外面吃去吧，多花点钱</a:t>
            </a:r>
            <a:r>
              <a:rPr lang="zh-CN" altLang="en-US" sz="24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而已</a:t>
            </a: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4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86990" y="5875020"/>
            <a:ext cx="6278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我只是举个例子</a:t>
            </a:r>
            <a:r>
              <a:rPr lang="zh-CN" altLang="en-US" sz="24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而已</a:t>
            </a: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，类似的情况还有很多。</a:t>
            </a:r>
            <a:endParaRPr lang="zh-CN" altLang="en-US" sz="24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那栋楼里住着一位受人尊敬的老教授。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她兴致勃勃地对我说，明天她要去旅游了。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李明专程去青岛看望张老师。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个人修养基本不看外表，主要看个人的内在德行。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05790" y="2933065"/>
            <a:ext cx="253111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buClrTx/>
              <a:buSzTx/>
              <a:buNone/>
            </a:pPr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dòng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栋</a:t>
            </a:r>
            <a:endParaRPr lang="en-US" altLang="zh-CN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en-US" altLang="zh-CN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m.used for buildings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5335" y="293814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2800">
                <a:sym typeface="+mn-ea"/>
              </a:rPr>
              <a:t>xìng</a:t>
            </a:r>
            <a:r>
              <a:rPr lang="en-US" sz="2800">
                <a:sym typeface="+mn-ea"/>
              </a:rPr>
              <a:t> </a:t>
            </a:r>
            <a:r>
              <a:rPr sz="2800">
                <a:sym typeface="+mn-ea"/>
              </a:rPr>
              <a:t>zhì bó</a:t>
            </a:r>
            <a:r>
              <a:rPr lang="en-US" sz="2800">
                <a:sym typeface="+mn-ea"/>
              </a:rPr>
              <a:t> </a:t>
            </a:r>
            <a:r>
              <a:rPr sz="2800">
                <a:sym typeface="+mn-ea"/>
              </a:rPr>
              <a:t>bó</a:t>
            </a:r>
            <a:endParaRPr sz="2800"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兴致勃勃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full of enthusiasm,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in high spirits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5878830" y="2933065"/>
            <a:ext cx="28232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zhuān chéng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专程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adv.special trip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24595" y="2943225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xiū yǎng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修养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n. self-cultivation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人群中接连不断地发出笑声。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时间多反而容易使人懒散，缺乏动力，效率低。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聪明固然可贵，但真正的成功总得靠几分傻气。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jiē lián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接连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adv.in a row,in succession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dòng lì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动力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n. motivation, impetus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gù rán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固然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conj.admittedly,it is true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 m.used for buildings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97660" y="901065"/>
            <a:ext cx="23869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None/>
            </a:pP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dòng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专程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adv.special trip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zhuān chéng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26965" y="127635"/>
            <a:ext cx="2409190" cy="3194050"/>
            <a:chOff x="9173" y="2028"/>
            <a:chExt cx="3794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173" y="4262"/>
              <a:ext cx="3794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兴致勃勃</a:t>
              </a:r>
              <a:endParaRPr lang="zh-CN" altLang="en-US" sz="40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full of enthusiasm, in high spirits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01870" y="901065"/>
            <a:ext cx="25711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FontTx/>
            </a:pPr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xìng zhì bó bó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修养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self-cultivation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xiū yǎng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接连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adv.in a row,in succession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jiē lián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动力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motivation, impetus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dòng lì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57550"/>
            <a:chOff x="4717" y="1909"/>
            <a:chExt cx="3511" cy="51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固然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conj.admittedly,it is true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42912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gù rán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Desktop\124.png1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666433" y="1046798"/>
            <a:ext cx="2271395" cy="227139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478761" y="3193415"/>
            <a:ext cx="2396565" cy="1572260"/>
            <a:chOff x="8166" y="3144"/>
            <a:chExt cx="4781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166" y="3283"/>
              <a:ext cx="4781" cy="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固然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连词—表示确认某一事实。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929890"/>
            <a:ext cx="9455785" cy="1078230"/>
            <a:chOff x="518" y="3426"/>
            <a:chExt cx="148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570"/>
              <a:ext cx="14557" cy="1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没有目标就缺乏动力，这道理我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固然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懂，可是，我的确说不出她所说的目标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 descr="D:\Desktop\123.png123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>
            <a:off x="7800976" y="4895215"/>
            <a:ext cx="1200150" cy="12052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28930" y="4555948"/>
            <a:ext cx="9900285" cy="1078230"/>
            <a:chOff x="762" y="3445"/>
            <a:chExt cx="15591" cy="1305"/>
          </a:xfrm>
        </p:grpSpPr>
        <p:sp>
          <p:nvSpPr>
            <p:cNvPr id="10" name="圆角矩形 9"/>
            <p:cNvSpPr/>
            <p:nvPr/>
          </p:nvSpPr>
          <p:spPr>
            <a:xfrm>
              <a:off x="762" y="3445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62" y="3665"/>
              <a:ext cx="15591" cy="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这么做，好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固然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是好，可是又费时间，成本又高，肯定不行。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Desktop\12.png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666433" y="1046480"/>
            <a:ext cx="2271395" cy="22720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478761" y="3193415"/>
            <a:ext cx="2396565" cy="1572260"/>
            <a:chOff x="8166" y="3144"/>
            <a:chExt cx="4781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166" y="3283"/>
              <a:ext cx="4781" cy="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固然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连词—表示确认某一事实。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929890"/>
            <a:ext cx="9900285" cy="1078230"/>
            <a:chOff x="518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762"/>
              <a:ext cx="15591" cy="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考上大学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固然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好，没考上大学也不是就没有出路了。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 descr="D:\Desktop\微信图片_20221001233840.jpg微信图片_20221001233840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>
            <a:off x="7598728" y="4895215"/>
            <a:ext cx="1604645" cy="12052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28930" y="4509679"/>
            <a:ext cx="9900285" cy="1124499"/>
            <a:chOff x="762" y="3389"/>
            <a:chExt cx="15591" cy="1361"/>
          </a:xfrm>
        </p:grpSpPr>
        <p:sp>
          <p:nvSpPr>
            <p:cNvPr id="10" name="圆角矩形 9"/>
            <p:cNvSpPr/>
            <p:nvPr/>
          </p:nvSpPr>
          <p:spPr>
            <a:xfrm>
              <a:off x="762" y="3445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62" y="3389"/>
              <a:ext cx="15591" cy="1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上世纪末兴起的积极心理学运动，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固然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有心理学自身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发展要求的原因，另一方面也是时代发展的必然。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39001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63625" y="2263140"/>
            <a:ext cx="101727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搬家以后新家离单位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固然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是远了许多，可是</a:t>
            </a:r>
            <a:r>
              <a:rPr lang="zh-CN" altLang="zh-CN" sz="2800" b="1" u="sng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  </a:t>
            </a:r>
            <a:r>
              <a:rPr lang="zh-CN" altLang="zh-CN" sz="2800" b="1" u="sng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zh-CN" sz="2800" b="1" u="sng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63625" y="4005580"/>
            <a:ext cx="104374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谁有意见大胆地提，说得对，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固然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好，说错了，</a:t>
            </a:r>
            <a:r>
              <a:rPr lang="zh-CN" altLang="zh-CN" sz="28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63625" y="5481320"/>
            <a:ext cx="10264140" cy="11245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屋里挂张画儿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固然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不错，可并</a:t>
            </a:r>
            <a:r>
              <a:rPr lang="zh-CN" altLang="zh-CN" sz="28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</a:t>
            </a:r>
            <a:r>
              <a:rPr lang="en-US" altLang="zh-CN" sz="28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  </a:t>
            </a:r>
            <a:r>
              <a:rPr lang="zh-CN" altLang="zh-CN" sz="28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，要是一点儿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美感都没有的画，不挂也罢。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53680" y="2204085"/>
            <a:ext cx="30327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周围的环境非常好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5075" y="3919855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也没事儿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32780" y="5464810"/>
            <a:ext cx="3388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不是随便挂什么都好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这个问题涉及面很广，几句话说不清楚。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她的问题涉及了我的隐私，我拒绝回答。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03968" y="2560251"/>
            <a:ext cx="2837180" cy="1994765"/>
            <a:chOff x="7703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03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shè jí</a:t>
              </a:r>
              <a:endParaRPr sz="4400"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涉及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v.to involve,to relate to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yǐn sī</a:t>
              </a:r>
              <a:endParaRPr sz="4400"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隐私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privacy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97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看他那</a:t>
            </a:r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傲慢的样子，真令人反感。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火药是中国的四大发明之一。</a:t>
            </a:r>
            <a:endParaRPr sz="2400"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fǎn gǎn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反感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adj.disgusted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huǒ yào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火药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n.gunpowder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她已经非常生气了，但仍然极力忍耐着。</a:t>
            </a:r>
            <a:endParaRPr sz="2400"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我们考虑问题，办事情，要多为他人着想。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2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rěn nài</a:t>
              </a:r>
              <a:endParaRPr sz="4400"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忍耐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restrain oneself,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exercise patience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3005"/>
              <a:ext cx="5660" cy="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2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zhuó xiǎng</a:t>
              </a:r>
              <a:endParaRPr lang="en-US" altLang="zh-CN" sz="3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着想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consider,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think about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市政府正在策划美化市容的方案。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2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cè huà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策划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plan,to scheme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涉及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involve,to relate to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FontTx/>
                <a:buNone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97660" y="901065"/>
            <a:ext cx="23869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shè jí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反感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adj.disgusted</a:t>
              </a:r>
              <a:endParaRPr lang="en-US" altLang="zh-CN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fǎn gǎn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26965" y="127635"/>
            <a:ext cx="2409190" cy="3194050"/>
            <a:chOff x="9173" y="2028"/>
            <a:chExt cx="3794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173" y="4262"/>
              <a:ext cx="3794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隐私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privacy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01870" y="901065"/>
            <a:ext cx="25711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yǐn sī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火药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n.gunpowder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huǒ yào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algn="ctr" fontAlgn="ctr"/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忍耐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restrain oneself,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exercise patience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rěn nài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着想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consider,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think about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zhuó xiǎng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策划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plan,to scheme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42912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cè huà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涉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干涉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牵涉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涉及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涉险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跋山涉水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995295"/>
            <a:ext cx="9380855" cy="10147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订婚必须出于当事人自愿，任何人不得强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迫干涉。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咱两的事咱们自己解决，别把别人牵涉进来。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222440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迫不及待：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勉强：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接连：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随意：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而已：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固然：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语言学习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201" y="2235835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而已、固然、无非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201" y="2665095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专程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专门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201" y="3251200"/>
            <a:ext cx="8755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迫不及待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迫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字中的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走之旁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及带有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走之旁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的汉字常表达的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35526" y="4408496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201" y="5040630"/>
            <a:ext cx="5097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）理解课文内容，了解对话体文章的行文特点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640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P50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201" y="406400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迫不及待、依靠、勉强、涉及、缓和、恳切、奔溃、死角、逼、搁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640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在调查的基础上完成课后的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84421" y="3669991"/>
            <a:ext cx="640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意义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1202725.jpg微信图片_2022100120272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495" y="-35560"/>
            <a:ext cx="1216850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3462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711497" cy="2916646"/>
            <a:chOff x="1893" y="4058"/>
            <a:chExt cx="16868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868" cy="4593"/>
              <a:chOff x="-96" y="3669"/>
              <a:chExt cx="20977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3"/>
                <a:ext cx="20977" cy="3039"/>
                <a:chOff x="3051" y="4493"/>
                <a:chExt cx="20977" cy="303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635"/>
                  <a:ext cx="19667" cy="897"/>
                  <a:chOff x="6495" y="6635"/>
                  <a:chExt cx="19667" cy="897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663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5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0193" y="6635"/>
                    <a:ext cx="15969" cy="8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Do we need a reason to learn a foreign language</a:t>
                    </a:r>
                    <a:endParaRPr lang="en-US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3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5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54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学一门外语需要理由吗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原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原文、原来、原先、原地、原因、原有、原价、原版、原始、原形、原状、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原意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员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学员、服务员、售货员、售票员、演员、人员、职员、运动员、店员、船员、员工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力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动力、精力、能力、压力、财力、脑力、体力、听力、努力、尽力、出力、用力、力气、力量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久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持久、悠久、不久、长久、多久、好久、许久、永久、久远、久别、日久天长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664200" y="4384040"/>
            <a:ext cx="5716800" cy="619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专门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专程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260000">
            <a:off x="2341880" y="3714750"/>
            <a:ext cx="3306445" cy="72009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5608955" y="1288415"/>
            <a:ext cx="6510677" cy="774728"/>
            <a:chOff x="8833" y="2029"/>
            <a:chExt cx="9917" cy="977"/>
          </a:xfrm>
        </p:grpSpPr>
        <p:sp>
          <p:nvSpPr>
            <p:cNvPr id="26" name="圆角矩形 25"/>
            <p:cNvSpPr/>
            <p:nvPr/>
          </p:nvSpPr>
          <p:spPr>
            <a:xfrm>
              <a:off x="8920" y="2029"/>
              <a:ext cx="9000" cy="97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833" y="2069"/>
              <a:ext cx="9917" cy="5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这个礼物是</a:t>
              </a:r>
              <a:r>
                <a:rPr lang="zh-CN" altLang="en-US" sz="21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专门</a:t>
              </a: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给你买的，不知道你喜欢不喜欢。</a:t>
              </a:r>
              <a:endPara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920" y="2560"/>
              <a:ext cx="9000" cy="4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1600" dirty="0">
                  <a:effectLst/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副词，除了用于表示行程的动作外，还可以用于其他方面的行动。</a:t>
              </a:r>
              <a:endParaRPr lang="en-US" altLang="zh-CN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rot="20640000">
            <a:off x="2322195" y="1935480"/>
            <a:ext cx="3119120" cy="38862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2351405" y="2357755"/>
            <a:ext cx="3131185" cy="556895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1140000">
            <a:off x="2366010" y="2983865"/>
            <a:ext cx="3149600" cy="264160"/>
            <a:chOff x="7325474" y="3820934"/>
            <a:chExt cx="1340854" cy="263931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5608955" y="2275205"/>
            <a:ext cx="6584337" cy="774728"/>
            <a:chOff x="8833" y="3563"/>
            <a:chExt cx="10029" cy="977"/>
          </a:xfrm>
        </p:grpSpPr>
        <p:sp>
          <p:nvSpPr>
            <p:cNvPr id="43" name="圆角矩形 42"/>
            <p:cNvSpPr/>
            <p:nvPr/>
          </p:nvSpPr>
          <p:spPr>
            <a:xfrm>
              <a:off x="8920" y="3563"/>
              <a:ext cx="9000" cy="97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920" y="4094"/>
              <a:ext cx="8350" cy="4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1600" dirty="0">
                  <a:solidFill>
                    <a:schemeClr val="tx1"/>
                  </a:solidFill>
                  <a:effectLst/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副词</a:t>
              </a:r>
              <a:r>
                <a:rPr lang="en-US" altLang="zh-CN" sz="1600" dirty="0">
                  <a:effectLst/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，表示动作仅限于某个范围。</a:t>
              </a:r>
              <a:endParaRPr lang="en-US" altLang="zh-CN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833" y="3567"/>
              <a:ext cx="10029" cy="5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这次会议</a:t>
              </a:r>
              <a:r>
                <a:rPr lang="zh-CN" altLang="en-US" sz="21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专门</a:t>
              </a: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讨论了公司的人事问题。</a:t>
              </a:r>
              <a:endPara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608955" y="3261995"/>
            <a:ext cx="6584337" cy="775369"/>
            <a:chOff x="8833" y="5060"/>
            <a:chExt cx="10029" cy="978"/>
          </a:xfrm>
        </p:grpSpPr>
        <p:sp>
          <p:nvSpPr>
            <p:cNvPr id="46" name="圆角矩形 45"/>
            <p:cNvSpPr/>
            <p:nvPr/>
          </p:nvSpPr>
          <p:spPr>
            <a:xfrm>
              <a:off x="8920" y="5061"/>
              <a:ext cx="9000" cy="97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920" y="5592"/>
              <a:ext cx="8999" cy="4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1600" dirty="0">
                  <a:effectLst/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还有形容词用法，表示专从事某事或研究某学问，可用在名词前。</a:t>
              </a:r>
              <a:endParaRPr lang="en-US" altLang="zh-CN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833" y="5060"/>
              <a:ext cx="10029" cy="5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他们都是电脑方面的</a:t>
              </a:r>
              <a:r>
                <a:rPr lang="zh-CN" altLang="en-US" sz="21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专门</a:t>
              </a: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人才。</a:t>
              </a:r>
              <a:endPara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666105" y="4692015"/>
            <a:ext cx="52254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都表示特地去做某事。</a:t>
            </a:r>
            <a:endParaRPr lang="en-US" altLang="zh-CN" sz="1600" b="1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608955" y="4249420"/>
            <a:ext cx="658431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30048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这次到上海来，我是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专程/专门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来看你的。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5666105" y="5511800"/>
            <a:ext cx="5908675" cy="774700"/>
          </a:xfrm>
          <a:prstGeom prst="round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5608955" y="5399405"/>
            <a:ext cx="658431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专程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来机场送你。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666105" y="5911850"/>
            <a:ext cx="54819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副词，只用于需要一段路程的行动，强调态度郑重认真.</a:t>
            </a:r>
            <a:endParaRPr lang="en-US" altLang="zh-CN" sz="14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260000">
            <a:off x="3016885" y="4935220"/>
            <a:ext cx="2548255" cy="438785"/>
            <a:chOff x="7325474" y="3820934"/>
            <a:chExt cx="1340854" cy="263931"/>
          </a:xfrm>
        </p:grpSpPr>
        <p:cxnSp>
          <p:nvCxnSpPr>
            <p:cNvPr id="54" name="直接连接符 5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BA5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BA55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722120"/>
            <a:ext cx="86588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他专程研究中国文学，发表了一些这方面的论文。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036570"/>
            <a:ext cx="86588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他们为国家培养了很多相关学科的专门人才。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356100"/>
            <a:ext cx="1035431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今天是我的生日，妈妈专程做了我喜欢吃的饭菜。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3690" y="5701030"/>
            <a:ext cx="86588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昨天同事们专门举行了一个晚会欢迎我。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28" grpId="0"/>
      <p:bldP spid="30" grpId="0" bldLvl="0" animBg="1"/>
      <p:bldP spid="3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我可以帮你策划学习方案，以达成你的目标。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74218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我特别不喜欢他和我说话时的口气。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我们应该尽最大的努力，缓和这种紧张的局势。</a:t>
            </a:r>
            <a:endParaRPr sz="2400"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国家设置了许多自然保护区，保护野生动植物。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05790" y="29330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buClrTx/>
              <a:buSzTx/>
              <a:buNone/>
            </a:pP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dá chéng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达成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reach,to achieve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5335" y="293814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kǒu qì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口气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n.manner of speaking, way of speaking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5878830" y="2933065"/>
            <a:ext cx="28232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huǎn hé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缓和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adj.eased,alleviated,softened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24595" y="294322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shè</a:t>
            </a:r>
            <a:r>
              <a:rPr lang="en-US"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zhì</a:t>
            </a:r>
            <a:endParaRPr sz="3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v.to set up,to establish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设置好的学习计划就一定要坚持执行下去！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没有比读书更好的娱乐更持久的满足了。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你为啥要学汉语？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zhí</a:t>
            </a:r>
            <a:r>
              <a:rPr lang="en-US"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xíng</a:t>
            </a:r>
            <a:endParaRPr sz="4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执行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carry out, to implement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chí</a:t>
            </a:r>
            <a:r>
              <a:rPr lang="en-US"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jiǔ</a:t>
            </a:r>
            <a:endParaRPr sz="4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持久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 lasting, enduring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shá</a:t>
            </a:r>
            <a:endParaRPr sz="4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啥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pron. what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None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达成</a:t>
              </a:r>
              <a:endParaRPr lang="zh-CN" altLang="en-US" sz="5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reach,to achieve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None/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dá chéng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4855" y="165100"/>
            <a:ext cx="2263140" cy="3194050"/>
            <a:chOff x="9315" y="2028"/>
            <a:chExt cx="356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5" y="4210"/>
              <a:ext cx="3564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缓和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adj.eased,alleviated,softened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huǎn hé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口气</a:t>
              </a:r>
              <a:endParaRPr lang="zh-CN" altLang="en-US" sz="5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n.manner of speaking, way of speaking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kǒu qì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设置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lnSpc>
                  <a:spcPct val="10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set up,to establish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lnSpc>
                  <a:spcPct val="100000"/>
                </a:lnSpc>
              </a:pP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1325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shè zhì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执行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carry out, to implement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zhí xíng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持久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lasting, enduring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chí jiǔ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啥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pron. what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shá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缓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93925"/>
            <a:ext cx="8296275" cy="59880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缓期</a:t>
            </a:r>
            <a:r>
              <a:rPr lang="en-US" altLang="zh-CN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刻不容缓</a:t>
            </a:r>
            <a:r>
              <a:rPr lang="en-US" altLang="zh-CN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缓解</a:t>
            </a:r>
            <a:r>
              <a:rPr lang="en-US" altLang="zh-CN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缓和</a:t>
            </a:r>
            <a:r>
              <a:rPr lang="en-US" altLang="zh-CN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平缓</a:t>
            </a:r>
            <a:r>
              <a:rPr lang="en-US" altLang="zh-CN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缓慢</a:t>
            </a:r>
            <a:r>
              <a:rPr lang="en-US" altLang="zh-CN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迟缓</a:t>
            </a:r>
            <a:endParaRPr lang="zh-CN" altLang="en-US" sz="33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078480"/>
            <a:ext cx="93808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我一下子拿不出那么多钱，只好央求债主，再缓期半月，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让我去筹款。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毒品是全人类需共同面对的世界性公害，禁毒刻不容缓。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881630" y="1153795"/>
            <a:ext cx="7759065" cy="677545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2961640" y="1177290"/>
            <a:ext cx="71456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兴致勃勃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迫不及待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啥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接连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栋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endParaRPr lang="en-US" altLang="zh-CN" sz="36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05" y="2247265"/>
            <a:ext cx="10644505" cy="3446145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 defTabSz="1300480">
              <a:lnSpc>
                <a:spcPct val="150000"/>
              </a:lnSpc>
              <a:buClrTx/>
              <a:buSzTx/>
              <a:buFontTx/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朋友邀请我参加他们的新年晚会，他住在离我家不远的一</a:t>
            </a:r>
            <a:r>
              <a:rPr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居民楼上。我</a:t>
            </a:r>
            <a:r>
              <a:rPr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地前去参加。晚会上惊喜</a:t>
            </a:r>
            <a:r>
              <a:rPr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不断，不但有好吃的、好喝的，朋友还为每位客人准备了一份礼物。我很想知道里边是</a:t>
            </a:r>
            <a:r>
              <a:rPr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东西，就</a:t>
            </a:r>
            <a:r>
              <a:rPr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地打开包装，原来是我最喜欢吃的巧克力，晚会结束后，大家都高高兴兴地拿着礼物回家了。</a:t>
            </a:r>
            <a:endParaRPr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70610"/>
            <a:ext cx="1347470" cy="1347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988185" y="316801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兴致勃勃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76375" y="441071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啥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876030" y="250698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栋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59345" y="311912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接连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65600" y="441071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迫不及待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686435"/>
            <a:chOff x="4428" y="448"/>
            <a:chExt cx="3124" cy="1081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依靠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动力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设置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持久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执行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endPara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11505" y="2247265"/>
            <a:ext cx="10644505" cy="3446145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 defTabSz="1300480">
              <a:lnSpc>
                <a:spcPct val="150000"/>
              </a:lnSpc>
              <a:buClrTx/>
              <a:buSzTx/>
              <a:buFontTx/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sz="2800" b="1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学习一门外语，光</a:t>
            </a:r>
            <a:r>
              <a:rPr sz="28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sz="2800" b="1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热情是远远不够的，那样的话，恐怕难以</a:t>
            </a:r>
            <a:r>
              <a:rPr sz="28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r>
              <a:rPr sz="2800" b="1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我们还应该根据自身的情况</a:t>
            </a:r>
            <a:r>
              <a:rPr sz="28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</a:t>
            </a:r>
            <a:r>
              <a:rPr sz="2800" b="1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短期和长期的学习目标，制订详细的学习计划，有了目标就有了学习的</a:t>
            </a:r>
            <a:r>
              <a:rPr sz="28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r>
              <a:rPr sz="2800" b="1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短期目标帮助我们一步一步逐渐提高，同时又不觉得太过吃力；长期目标给我们指明了方向。最后，严格</a:t>
            </a:r>
            <a:r>
              <a:rPr sz="28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sz="2800" b="1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学习计划也是非常重要的</a:t>
            </a: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70610"/>
            <a:ext cx="1347470" cy="1347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11505" y="3168107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持久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67032" y="379158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动力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259095" y="249428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依靠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2302" y="3172733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设置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59702" y="5077552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执行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5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连日的暴雨，造成江堤崩溃。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经过认真的思考后，可以果断地做决定。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8302" y="2560251"/>
            <a:ext cx="2837180" cy="1994765"/>
            <a:chOff x="7572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72" y="3440"/>
              <a:ext cx="5660" cy="1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2000" b="1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bēng kuì</a:t>
              </a:r>
              <a:endParaRPr sz="2000" b="1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3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崩溃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collapse,to fall apart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01531" y="2560251"/>
            <a:ext cx="2837180" cy="1994765"/>
            <a:chOff x="7800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800" y="3439"/>
              <a:ext cx="5660" cy="1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sz="2000" b="1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guǒ duàn</a:t>
              </a:r>
              <a:endParaRPr sz="2000" b="1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3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果断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adj.resolute,decisive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爸爸斩钉截铁地说："我再也不抽烟了。"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不同的人，有不同的思维方式</a:t>
            </a:r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191053" y="2559616"/>
            <a:ext cx="2837180" cy="1994765"/>
            <a:chOff x="7703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03" y="3440"/>
              <a:ext cx="5660" cy="1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2000" b="1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zhǎn dīng</a:t>
              </a:r>
              <a:r>
                <a:rPr lang="en-US" sz="2000" b="1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-</a:t>
              </a:r>
              <a:r>
                <a:rPr sz="2000" b="1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jié</a:t>
              </a:r>
              <a:r>
                <a:rPr lang="en-US" sz="2000" b="1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2000" b="1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tiě</a:t>
              </a:r>
              <a:endParaRPr sz="2000" b="1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3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斩钉截铁</a:t>
              </a:r>
              <a:endParaRPr lang="zh-CN" altLang="en-US" sz="3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firm and decisive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210672" y="2559616"/>
            <a:ext cx="2837180" cy="1994765"/>
            <a:chOff x="7844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844" y="3428"/>
              <a:ext cx="5660" cy="1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sz="2000" b="1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sī wéi</a:t>
              </a:r>
              <a:endParaRPr sz="2000" b="1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3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思维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n.thought,thinking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这条围巾和你的衣服颜色不搭。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和他聊了一会儿我就意识到，我遇到知音了！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dā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搭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match,to go with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98407" y="2560251"/>
            <a:ext cx="2837180" cy="2250066"/>
            <a:chOff x="7777" y="2920"/>
            <a:chExt cx="5660" cy="2503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77" y="2994"/>
              <a:ext cx="5660" cy="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zhī yīn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知音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n.person who is deeply appreciative of sb.'s talents, bosom friend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他这么做无非是为了吸引你的注意。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18772" y="2559463"/>
            <a:ext cx="28371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buClrTx/>
              <a:buSzTx/>
              <a:buFontTx/>
            </a:pP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wú fēi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无非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adv.nothing but,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no more than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崩溃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collapse,to fall apart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bēng kuì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4855" y="165100"/>
            <a:ext cx="2263140" cy="3194050"/>
            <a:chOff x="9315" y="2028"/>
            <a:chExt cx="356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5" y="4210"/>
              <a:ext cx="3564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斩钉截铁</a:t>
              </a:r>
              <a:endParaRPr lang="zh-CN" altLang="en-US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firm and decisive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44510" y="913765"/>
            <a:ext cx="26155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zhǎn dīng</a:t>
            </a:r>
            <a:r>
              <a:rPr lang="en-US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</a:t>
            </a:r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jié tiě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77130" y="127635"/>
            <a:ext cx="2298700" cy="3194050"/>
            <a:chOff x="9252" y="2028"/>
            <a:chExt cx="3620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2" y="4269"/>
              <a:ext cx="3620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果断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adj.resolute,decisive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24425" y="821055"/>
            <a:ext cx="24923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guǒ duàn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1305" y="3610610"/>
            <a:ext cx="2242820" cy="3194050"/>
            <a:chOff x="9297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97" y="3856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思维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n.thought,thinking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lnSpc>
                  <a:spcPct val="100000"/>
                </a:lnSpc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lnSpc>
                  <a:spcPct val="100000"/>
                </a:lnSpc>
              </a:pP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43180" y="412623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00000"/>
              </a:lnSpc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sī wéi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62985" y="3628390"/>
            <a:ext cx="2229485" cy="3194050"/>
            <a:chOff x="4680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680" y="3709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搭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match,to go with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12623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FontTx/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dā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4465" y="3628390"/>
            <a:ext cx="2242820" cy="3194050"/>
            <a:chOff x="9263" y="2028"/>
            <a:chExt cx="3532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3" y="3639"/>
              <a:ext cx="3532" cy="3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知音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n.person who is deeply appreciative of sb.'s talents, bosom friend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58560" y="412623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 yīn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65030" y="3646170"/>
            <a:ext cx="2277110" cy="3194050"/>
            <a:chOff x="4597" y="1909"/>
            <a:chExt cx="3586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97" y="3681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无非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adv.nothing but,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no more than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12623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wú fēi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崩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92835"/>
            <a:ext cx="829627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崩伤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崩溃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山崩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土崩瓦解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谈崩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分崩离析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飞起的石子崩伤了他的眼睛。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我们没谈好，谈崩了。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溃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溃决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溃败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溃不成军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崩溃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溃烂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溃疡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709104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连日暴雨，造成大坝溃决，洪水淹没了这片大地。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他腿上烫伤的伤口溃烂了，到现在还没有痊愈。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Desktop\微信图片_20221002021403.jpg微信图片_202210020214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736523" y="151765"/>
            <a:ext cx="1425575" cy="22720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925547"/>
            <a:chOff x="7787" y="3144"/>
            <a:chExt cx="5660" cy="214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无非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 sz="26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“只、不过”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 sz="26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表示不会超过某个范围</a:t>
              </a:r>
              <a:endParaRPr sz="2000">
                <a:sym typeface="+mn-ea"/>
              </a:endParaRPr>
            </a:p>
            <a:p>
              <a:pPr algn="ctr">
                <a:lnSpc>
                  <a:spcPct val="120000"/>
                </a:lnSpc>
                <a:defRPr sz="26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235585" y="4902020"/>
            <a:ext cx="9000000" cy="10800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7"/>
          <p:cNvSpPr txBox="1"/>
          <p:nvPr/>
        </p:nvSpPr>
        <p:spPr>
          <a:xfrm>
            <a:off x="235585" y="4933950"/>
            <a:ext cx="8816975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我们把汉语口语称作“说的汉语”，把汉语书面语称作“看的汉语”，</a:t>
            </a:r>
            <a:r>
              <a:rPr lang="zh-CN" altLang="en-US" sz="2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无非</a:t>
            </a:r>
            <a:r>
              <a:rPr lang="zh-CN" altLang="en-US" sz="2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是强调汉语两种不同的语言形式具有不同的特性和使用场合。</a:t>
            </a:r>
            <a:endParaRPr lang="zh-CN" altLang="en-US" sz="2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pic>
        <p:nvPicPr>
          <p:cNvPr id="3" name="图片 2" descr="D:\Desktop\15.png15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7672070" y="3758565"/>
            <a:ext cx="1205230" cy="1205230"/>
          </a:xfrm>
          <a:prstGeom prst="rect">
            <a:avLst/>
          </a:prstGeom>
        </p:spPr>
      </p:pic>
      <p:sp>
        <p:nvSpPr>
          <p:cNvPr id="82" name="文本框 7"/>
          <p:cNvSpPr txBox="1"/>
          <p:nvPr/>
        </p:nvSpPr>
        <p:spPr>
          <a:xfrm>
            <a:off x="235585" y="3837305"/>
            <a:ext cx="9271000" cy="497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我喜欢这个国家的文化，学习语言</a:t>
            </a:r>
            <a:r>
              <a:rPr lang="zh-CN" altLang="en-US" sz="2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无非</a:t>
            </a:r>
            <a:r>
              <a:rPr lang="zh-CN" altLang="en-US" sz="2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是为了看原文电影、读文学作品.</a:t>
            </a:r>
            <a:r>
              <a:rPr lang="en-US" altLang="zh-CN" sz="2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..</a:t>
            </a:r>
            <a:endParaRPr lang="zh-CN" altLang="en-US" sz="2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37490" y="3523615"/>
            <a:ext cx="8999855" cy="108013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35585" y="2113280"/>
            <a:ext cx="9672320" cy="1079500"/>
            <a:chOff x="371" y="3328"/>
            <a:chExt cx="15232" cy="1700"/>
          </a:xfrm>
        </p:grpSpPr>
        <p:sp>
          <p:nvSpPr>
            <p:cNvPr id="63" name="文本框 7"/>
            <p:cNvSpPr txBox="1"/>
            <p:nvPr/>
          </p:nvSpPr>
          <p:spPr>
            <a:xfrm>
              <a:off x="371" y="3817"/>
              <a:ext cx="15232" cy="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2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他这么努力地工作，</a:t>
              </a:r>
              <a:r>
                <a:rPr lang="zh-CN" altLang="en-US" sz="2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无非</a:t>
              </a:r>
              <a:r>
                <a:rPr lang="zh-CN" altLang="en-US" sz="22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想多挣些钱，让妻子、孩子生活得更舒适。</a:t>
              </a:r>
              <a:endParaRPr lang="zh-CN" altLang="en-US" sz="2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448" y="3328"/>
              <a:ext cx="14173" cy="170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无非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112261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父母们在一起也实在没什么好谈的，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无非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就是孩子的成长、教育问题。</a:t>
            </a:r>
            <a:endParaRPr lang="zh-CN" altLang="en-US" sz="2800" b="1" u="sng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105136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父母们在一起也实在没什么好谈的，就是孩子的成长、教育问题。</a:t>
            </a:r>
            <a:endParaRPr lang="zh-CN" altLang="en-US" sz="28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1122616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他的菜谱特别单调，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无非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是西红柿炒鸡蛋，偶尔还可能有黄瓜炒鸡蛋。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108699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他的菜谱特别单调，只有西红柿炒鸡蛋，偶尔还可能有黄瓜炒鸡蛋。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101574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人类的穿戴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无非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十几年、几十年为一周期地来回换，来回时髦。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105136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人类的穿戴只不过十几年、几十年为一周期地来回换，来回时髦。</a:t>
            </a:r>
            <a:endParaRPr lang="zh-CN" altLang="en-US" sz="28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2024823.jpg微信图片_2022100202482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20248231.jpg微信图片_20221002024823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7(1).png17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10" descr="D:\Desktop\18(1).png18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kè hù</a:t>
              </a:r>
              <a:endParaRPr sz="6000"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户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n.customer,client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60844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337"/>
              <a:ext cx="872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4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争取一个客户不容易，失去一个客户很简单。</a:t>
              </a:r>
              <a:endParaRPr lang="zh-CN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20248231.jpg微信图片_20221002024823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8(1).png18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2024823.jpg微信图片_2022100202482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7(1).png17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228" y="-1440000"/>
            <a:ext cx="143954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20248233.jpg微信图片_20221002024823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kěn</a:t>
              </a:r>
              <a:r>
                <a:rPr lang="en-US"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qiè</a:t>
              </a:r>
              <a:endParaRPr sz="6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恳切</a:t>
              </a:r>
              <a:endParaRPr lang="zh-CN" sz="8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adj.sincere,earnest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对方的态度十分恳切，我们只好同意了。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8(1).png18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20248233.jpg微信图片_20221002024823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20248231.jpg微信图片_20221002024823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2024823.jpg微信图片_2022100202482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19.png19"/>
          <p:cNvPicPr>
            <a:picLocks noChangeArrowheads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xīn</a:t>
              </a:r>
              <a:r>
                <a:rPr lang="en-US"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shui</a:t>
              </a:r>
              <a:endParaRPr sz="6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薪</a:t>
              </a:r>
              <a:r>
                <a:rPr lang="en-US" altLang="zh-CN"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水</a:t>
              </a:r>
              <a:endParaRPr lang="zh-CN" sz="8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salary, pay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4140" y="5361305"/>
            <a:ext cx="6494145" cy="1052195"/>
            <a:chOff x="196" y="9126"/>
            <a:chExt cx="11400" cy="1657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老板答应了她关于提高薪水的要求。</a:t>
              </a:r>
              <a:endParaRPr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1"/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20248233.jpg微信图片_20221002024823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9.png1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8(1).png18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635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20248231.jpg微信图片_20221002024823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20248232.jpg微信图片_20221002024823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pīn</a:t>
              </a:r>
              <a:r>
                <a:rPr lang="en-US"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mìng</a:t>
              </a:r>
              <a:endParaRPr sz="6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拼</a:t>
              </a:r>
              <a:r>
                <a:rPr lang="en-US" altLang="zh-CN"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命</a:t>
              </a:r>
              <a:endParaRPr lang="zh-CN" sz="8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adv.exerting one's utmost,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desperately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6370" y="5376545"/>
            <a:ext cx="7391400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拼命去争取成功，但不要期望一定会成功。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1202725.jpg微信图片_2022100120272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495" y="-35560"/>
            <a:ext cx="1216850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3462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711497" cy="2916646"/>
            <a:chOff x="1893" y="4058"/>
            <a:chExt cx="16868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868" cy="4593"/>
              <a:chOff x="-96" y="3669"/>
              <a:chExt cx="20977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3"/>
                <a:ext cx="20977" cy="3039"/>
                <a:chOff x="3051" y="4493"/>
                <a:chExt cx="20977" cy="303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635"/>
                  <a:ext cx="19667" cy="897"/>
                  <a:chOff x="6495" y="6635"/>
                  <a:chExt cx="19667" cy="897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663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5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0193" y="6635"/>
                    <a:ext cx="15969" cy="8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Do we need a reason to learn a foreign language</a:t>
                    </a:r>
                    <a:endParaRPr lang="en-US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3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5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54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学一门外语需要理由吗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9.png19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2030620.jpg微信图片_2022100203062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20248233.jpg微信图片_20221002024823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3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8(1).png18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99.png99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gē</a:t>
              </a:r>
              <a:endParaRPr sz="6000"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搁</a:t>
              </a:r>
              <a:endParaRPr lang="zh-CN" sz="8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put,to place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960" y="5368925"/>
            <a:ext cx="5949315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他把东西搁在桌子上就走了。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2030620.jpg微信图片_20221002030620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99.png9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9.png19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20248233.jpg微信图片_20221002024823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20.png20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bì duān</a:t>
              </a:r>
              <a:endParaRPr sz="6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弊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端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n.disadvantage,drawback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511175" y="5392420"/>
            <a:ext cx="8505584" cy="720090"/>
            <a:chOff x="-572" y="9126"/>
            <a:chExt cx="1047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572" y="9282"/>
              <a:ext cx="104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目前的这个计划有明显的弊端，必须修改。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99.png99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20.png2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2030620.jpg微信图片_20221002030620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9.png19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17(1).png17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228" y="7200000"/>
            <a:ext cx="143954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diān dǎo</a:t>
              </a:r>
              <a:endParaRPr sz="6000"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颠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倒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 v.to invert,to reverse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511175" y="5392420"/>
            <a:ext cx="8505584" cy="720090"/>
            <a:chOff x="-572" y="9126"/>
            <a:chExt cx="1047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572" y="9282"/>
              <a:ext cx="104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我们都在现场，你不能胡说八道，颠倒黑白。</a:t>
              </a:r>
              <a:endParaRPr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20.png20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59365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7(1).png17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99.png99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2030620.jpg微信图片_20221002030620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2024823.jpg微信图片_2022100202482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6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quán héng</a:t>
              </a:r>
              <a:endParaRPr sz="6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权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衡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v.to balance,to weigh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1052195"/>
            <a:chOff x="196" y="9126"/>
            <a:chExt cx="10037" cy="1657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他权衡得失后，决定不再打官司了。</a:t>
              </a:r>
              <a:endParaRPr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7(1).png17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2024823.jpg微信图片_2022100202482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20.png20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99.png99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2.pn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jīn</a:t>
              </a:r>
              <a:r>
                <a:rPr lang="en-US"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jīn yǒu wèi</a:t>
              </a:r>
              <a:endParaRPr sz="60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1"/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津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津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有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味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with relish, with keen pleasure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9080" y="5551170"/>
            <a:ext cx="530288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这本书他看得津津有味。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Times New Roman" panose="02020603050405020304" pitchFamily="18" charset="0"/>
                </a:rPr>
                <a:t>客户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n.customer,client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kè hù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薪水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salary, pay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 shui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恳切</a:t>
              </a:r>
              <a:endParaRPr lang="zh-CN" sz="5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adj.s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incere,earnest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kěn qiè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9692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拼命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adv.exerting one's utmost,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desperately </a:t>
              </a:r>
              <a:endParaRPr kumimoji="0" lang="en-US" altLang="zh-CN" sz="2000" i="0" u="none" strike="noStrike" kern="100" cap="none" spc="0" normalizeH="0" baseline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07276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  <a:buClrTx/>
              <a:buSzTx/>
              <a:buFontTx/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pīn mìng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2432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搁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put,to place</a:t>
              </a:r>
              <a:endParaRPr kumimoji="0" lang="en-US" altLang="zh-CN" sz="2000" i="0" u="none" strike="noStrike" kern="100" cap="none" spc="0" normalizeH="0" baseline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341745" y="429133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gē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3240" y="213868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Times New Roman" panose="02020603050405020304" pitchFamily="18" charset="0"/>
                </a:rPr>
                <a:t>弊端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n.disadvantage,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drawback</a:t>
              </a:r>
              <a:endParaRPr lang="en-US" altLang="zh-CN" sz="4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16205" y="2861310"/>
            <a:ext cx="302768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bì duān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906135" y="2138680"/>
            <a:ext cx="2543175" cy="3194050"/>
            <a:chOff x="9169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69" y="4473"/>
              <a:ext cx="4005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80000"/>
                </a:lnSpc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权衡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FontTx/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balance,to weigh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5991860" y="2861310"/>
            <a:ext cx="2385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quán héng</a:t>
            </a:r>
            <a:endParaRPr lang="zh-CN" altLang="zh-CN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21990" y="2138680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颠倒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None/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invert,to reverse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3317875" y="286131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defRPr sz="1800"/>
            </a:pP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diān dǎo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938260" y="213868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津津有味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with relish, with keen pleasure</a:t>
              </a:r>
              <a:endParaRPr kumimoji="0" lang="en-US" altLang="zh-CN" sz="2000" i="0" u="none" strike="noStrike" kern="100" cap="none" spc="0" normalizeH="0" baseline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8703945" y="2861310"/>
            <a:ext cx="27546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</a:t>
            </a:r>
            <a:r>
              <a:rPr lang="en-US"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 yǒu wèi</a:t>
            </a:r>
            <a:endParaRPr lang="zh-CN" altLang="zh-CN" sz="2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搁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搁笔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搁浅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搁置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耽搁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090545"/>
            <a:ext cx="93808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每天到了该讲故事的时候，就有人把沏好茶的大茶缸搁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那儿，然后我就开始讲。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扇子是夏天用来扇凉风的，到秋天就搁置不用了。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175926 L 0.704583 -0.0123148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83762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孩子的未来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着想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，家长应该培养孩子独立的能力。</a:t>
            </a:r>
            <a:endParaRPr lang="zh-CN" altLang="en-US" sz="2800" b="1" u="sng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106299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为孩子的未来考虑，家长应该培养孩子独立的能力。（为......着想）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695134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商店增加了很多手推车，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以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便于顾客购物。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651250"/>
            <a:ext cx="873252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商店增加了很多手推车，是为了便于顾客购物。（以）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87325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无非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是不小心碰了你一下，你干吗生那么大的气啊？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306695"/>
            <a:ext cx="103581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他只不过是不小心碰了你一下，你干吗生那么大的气啊？（无非）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7307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他并不比别人聪明，只是比别人更努力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而已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795780"/>
            <a:ext cx="873252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他并不比别人聪明，只是比别人更努力一些。（而已）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623887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这个方法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固然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好，可实施起来太难了。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651250"/>
            <a:ext cx="766381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这个方法好是好，可实施起来太难了。（固然）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802005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周末去郊外玩儿，走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着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走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着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，我发现自己迷路了。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306695"/>
            <a:ext cx="1143381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周末去郊外玩儿，走了一段时间后，我发现自己迷路了。（…着…着）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厌倦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厌恶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承诺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盲目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乘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饶恕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窜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锋利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缠绕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12353" y="4094480"/>
            <a:ext cx="1893340" cy="2567940"/>
            <a:chOff x="3094" y="705"/>
            <a:chExt cx="3837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094" y="2601"/>
              <a:ext cx="3837" cy="1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举世瞩目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例：拼命：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救命 生命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寿命 命运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忍耐：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缓和：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客户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思维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1202725.jpg微信图片_2022100120272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495" y="-35560"/>
            <a:ext cx="1216850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75590" y="-13462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711497" cy="2916646"/>
            <a:chOff x="1893" y="4058"/>
            <a:chExt cx="16868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868" cy="4593"/>
              <a:chOff x="-96" y="3669"/>
              <a:chExt cx="20977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3"/>
                <a:ext cx="20977" cy="3039"/>
                <a:chOff x="3051" y="4493"/>
                <a:chExt cx="20977" cy="303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635"/>
                  <a:ext cx="19667" cy="897"/>
                  <a:chOff x="6495" y="6635"/>
                  <a:chExt cx="19667" cy="897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663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5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0193" y="6635"/>
                    <a:ext cx="15969" cy="8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Do we need a reason to learn a foreign language</a:t>
                    </a:r>
                    <a:endParaRPr lang="en-US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3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5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54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学一门外语需要理由吗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你认为学语言需要有目标吗？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 descr="D:\Desktop\888.png88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51718" y="2142490"/>
            <a:ext cx="2482850" cy="248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1202725.jpg微信图片_202210012027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2723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“我”想学一门外语，所以找到一家语言学习机构去咨询。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别人问的涉及到“我”的隐私的问题时，我很反感。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后来终于遇到一个知音，所以我决定在这家机构学习了。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0737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7531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05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1552575"/>
            <a:ext cx="1257300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1202725.jpg微信图片_202210012027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9050" y="-952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0737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4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我想学一门外语，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迫不及待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地想不再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依靠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翻译，独自阅读原文，哪怕是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借助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字典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勉强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查阅呢。我很快找到了一家语言学习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机构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，它在离我家不远的一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办公楼上。这天我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兴致勃勃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专程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前去咨询。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4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4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进了门，一位很有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修养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的女士迎上来，我以为交了学费就能开始快乐而美好的学习了，不料首先面对的是她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接连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不断的发问：“为什么要学外语？最近有出国计划吗？职业是什么？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请用重点词语复述故事：迫不及待、依靠、借助、勉强、机构、栋、兴致勃勃、专程、修养、接连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1202725.jpg微信图片_202210012027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9050" y="-952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0737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490" y="810895"/>
            <a:ext cx="113995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“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这很重要吗？”说实在的，她的问题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涉及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到了我的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隐私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，我很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反感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，话也变得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火药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味十足。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她极力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忍耐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着，“是这样，我必须了解学员，为学员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着想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，帮他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策划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学习方案，以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达成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他的目标。”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我努力使自己的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口气缓和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下来：“我没什么具体目标。就是找一个班插班听课，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随意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学学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而已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。”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“可是，我们的班都是根据学员的具体情况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设置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的，如果您没有具体目标，是学不好一种语言的。”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请用重点词语复述故事：涉及、隐私、反感、火药、忍耐、着想、策划、达成、口气、缓和、随意、而已、设置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1202725.jpg微信图片_202210012027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9050" y="-952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7531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490" y="1070610"/>
            <a:ext cx="11544300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4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没有目标就缺乏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动力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，这道理我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固然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懂，可是，我的确说不出她所说的目标。我说我回去想想。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4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“您等一下。”她迅速出门，瞬间换来了一位男士。“您学这门语言是为了......”他态度和蔼，真诚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恳切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，我被打动了，跟他滔滔不绝起来：“我喜欢这个国家的文化，学习语言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无非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是为了看原文电影、读文学作品......”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4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“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明白了。不想通过翻译，直接进入原文的世界？”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4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“对！”我欢天喜地，终于碰上了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知音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  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8320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  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  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动力、固然、恳切、无非、知音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1202725.jpg微信图片_202210012027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35965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220" y="904240"/>
            <a:ext cx="12082780" cy="4225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4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“ 我碰到过您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这样的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客户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，可是，光凭兴趣，恐怕难以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持久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。”我顿时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崩溃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了，怎么说着说着又绕回来了。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4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果断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地站起来，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斩钉截铁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地表明要走。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4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4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回家后，我不死心，开始在网上找在线学习。后来发现有一家，还真不错，从基础教起，每个句子的语法都详细讲解，不留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死角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，和我的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思维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很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搭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。更重要的是心里舒服——没有人硬逼着我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执行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学习计划，也没人问我为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啥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要学它，以及我的单位、身份，包括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薪水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——我就是个语言学习者，你管我这些干吗？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9844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请用重点词语复述故事：客户、持久、崩溃、果断、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斩钉截铁、死角、思维、搭、执行、啥、薪水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1202725.jpg微信图片_202210012027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065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58750" y="22352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0505" y="711835"/>
            <a:ext cx="7010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4155" y="978535"/>
            <a:ext cx="1153223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我的学习方式绝对对学习效果有利，当然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弊端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也不少：有利的方面如上所说，弊端在于高兴了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拼命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学一阵子，不高兴了就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搁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在一边。有时还前后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颠倒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，因为后面那课的话题太诱惑我了。但是，利弊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权衡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，利还是大于弊。因为我总能在忘我的快乐中，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津津有味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地享受学习。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39545" y="529082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弊端、拼命、搁、颠倒、权衡、津津有味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69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17845"/>
                <a:gridCol w="6236335"/>
              </a:tblGrid>
              <a:tr h="1027430"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“我”学习外语的原因是：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喜欢……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不依靠......，看......，阅读......，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878840">
                <a:tc>
                  <a:txBody>
                    <a:bodyPr/>
                    <a:lstStyle/>
                    <a:p>
                      <a:pPr algn="l" defTabSz="914400"/>
                      <a:r>
                        <a:rPr sz="2400" b="1">
                          <a:solidFill>
                            <a:schemeClr val="lt1"/>
                          </a:solidFill>
                          <a:sym typeface="+mn-ea"/>
                        </a:rPr>
                        <a:t>那家机构认为学习外语必须有什么？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具体目标，比如：出国、职业......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198880">
                <a:tc>
                  <a:txBody>
                    <a:bodyPr/>
                    <a:lstStyle/>
                    <a:p>
                      <a:pPr algn="l" defTabSz="914400"/>
                      <a:r>
                        <a:rPr sz="2400" b="1">
                          <a:solidFill>
                            <a:schemeClr val="lt1"/>
                          </a:solidFill>
                          <a:sym typeface="+mn-ea"/>
                        </a:rPr>
                        <a:t>最后“我”选择了什么方式学习，为什么？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>
                          <a:sym typeface="+mn-ea"/>
                        </a:rPr>
                        <a:t>在线......</a:t>
                      </a:r>
                      <a:endParaRPr sz="2400">
                        <a:sym typeface="+mn-ea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>
                          <a:sym typeface="+mn-ea"/>
                        </a:rPr>
                        <a:t>教学方法</a:t>
                      </a:r>
                      <a:r>
                        <a:rPr lang="en-US" sz="2400">
                          <a:sym typeface="+mn-ea"/>
                        </a:rPr>
                        <a:t> </a:t>
                      </a:r>
                      <a:r>
                        <a:rPr sz="2400">
                          <a:sym typeface="+mn-ea"/>
                        </a:rPr>
                        <a:t>：……</a:t>
                      </a:r>
                      <a:endParaRPr sz="2400">
                        <a:sym typeface="+mn-ea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>
                          <a:sym typeface="+mn-ea"/>
                        </a:rPr>
                        <a:t>没有人硬逼着我……</a:t>
                      </a:r>
                      <a:endParaRPr sz="2400">
                        <a:sym typeface="+mn-ea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>
                          <a:sym typeface="+mn-ea"/>
                        </a:rPr>
                        <a:t>没有人问我……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198880"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sz="2400" b="1">
                          <a:solidFill>
                            <a:schemeClr val="lt1"/>
                          </a:solidFill>
                          <a:sym typeface="+mn-ea"/>
                        </a:rPr>
                        <a:t>“我”的学习方式的利弊是：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>
                          <a:sym typeface="+mn-ea"/>
                        </a:rPr>
                        <a:t>利：......</a:t>
                      </a:r>
                      <a:endParaRPr sz="2400">
                        <a:sym typeface="+mn-ea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>
                          <a:sym typeface="+mn-ea"/>
                        </a:rPr>
                        <a:t>弊：……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569720" y="567690"/>
            <a:ext cx="8952865" cy="891540"/>
            <a:chOff x="-3197" y="3732"/>
            <a:chExt cx="17738" cy="1698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15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lnSpc>
                  <a:spcPct val="12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你为什么学习汉语？请从下面的选项中找出答案，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 defTabSz="1300480">
                <a:lnSpc>
                  <a:spcPct val="12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如果都不是你的答案，请补充说明</a:t>
              </a:r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698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热身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57705" y="3823970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为了找工作</a:t>
            </a:r>
            <a:endParaRPr lang="zh-CN" altLang="en-US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1452245" y="2025015"/>
            <a:ext cx="2464435" cy="159956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1"/>
          <p:cNvSpPr/>
          <p:nvPr/>
        </p:nvSpPr>
        <p:spPr>
          <a:xfrm>
            <a:off x="4739640" y="2025015"/>
            <a:ext cx="2464435" cy="1599565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"/>
          <p:cNvSpPr/>
          <p:nvPr/>
        </p:nvSpPr>
        <p:spPr>
          <a:xfrm>
            <a:off x="8207375" y="2025015"/>
            <a:ext cx="2464435" cy="1599565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1452245" y="4435475"/>
            <a:ext cx="2464435" cy="1599565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!!1"/>
          <p:cNvSpPr/>
          <p:nvPr/>
        </p:nvSpPr>
        <p:spPr>
          <a:xfrm>
            <a:off x="4739640" y="4435475"/>
            <a:ext cx="2464435" cy="1599565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!!1"/>
          <p:cNvSpPr/>
          <p:nvPr/>
        </p:nvSpPr>
        <p:spPr>
          <a:xfrm>
            <a:off x="8207375" y="4435475"/>
            <a:ext cx="2464435" cy="1599565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799965" y="3823970"/>
            <a:ext cx="221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大学的专业是中文</a:t>
            </a:r>
            <a:endParaRPr lang="zh-CN" altLang="en-US" sz="20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86470" y="3823970"/>
            <a:ext cx="196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为了在中国旅行</a:t>
            </a:r>
            <a:endParaRPr lang="zh-CN" altLang="en-US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31340" y="6247765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我有中国朋友</a:t>
            </a:r>
            <a:endParaRPr lang="zh-CN" altLang="en-US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53965" y="6247765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对汉语感兴趣</a:t>
            </a:r>
            <a:endParaRPr lang="zh-CN" altLang="en-US" sz="20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13470" y="6247765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为了显得很酷</a:t>
            </a:r>
            <a:endParaRPr lang="zh-CN" altLang="en-US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  <p:bldP spid="23" grpId="0"/>
      <p:bldP spid="25" grpId="0"/>
      <p:bldP spid="26" grpId="0"/>
      <p:bldP spid="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她极力忍耐着，“是这样，我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必须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了解学员，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为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学员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着想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帮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他策划学习方案，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以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达成他的目标。”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3980815"/>
            <a:ext cx="8199120" cy="987425"/>
          </a:xfrm>
          <a:prstGeom prst="rect">
            <a:avLst/>
          </a:prstGeom>
          <a:ln w="12700" cmpd="sng">
            <a:noFill/>
            <a:prstDash val="solid"/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球队教练说：“我必须 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，为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着想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，帮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，以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。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”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 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ldLvl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我的学习方式绝对对学习效果有利，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当然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弊端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也不少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：有利的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方面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如上所说，弊端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在于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高兴了拼命学一阵子，不高兴了就搁在一边。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276985" y="4236085"/>
            <a:ext cx="8199120" cy="987425"/>
          </a:xfrm>
          <a:prstGeom prst="rect">
            <a:avLst/>
          </a:prstGeom>
          <a:ln w="12700" cmpd="sng">
            <a:noFill/>
            <a:prstDash val="solid"/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那个人绝对是个很好的人，当然 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也不少，好的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方面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</a:t>
            </a:r>
            <a:r>
              <a:rPr lang="en-US" altLang="zh-CN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，缺点在于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。         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ldLvl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81710" y="107061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7645" y="2988310"/>
            <a:ext cx="82556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请对3~4个不同年龄、不同国家、不同职业的对象进行调查，主题是调查“你为什么学习外语”，课上向同学汇报。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同时将调查内容写成一篇不少于300字的调查报告。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36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1270002"/>
            <a:chOff x="-3197" y="3732"/>
            <a:chExt cx="17738" cy="2348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14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成分残缺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l" defTabSz="1300480">
                <a:lnSpc>
                  <a:spcPct val="120000"/>
                </a:lnSpc>
                <a:defRPr sz="26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“成分残缺”指句中省略了不应该省略的部分，致使句子结构不完整，影响了表意的准确性。例如：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2348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22945" y="2714907"/>
          <a:ext cx="11707263" cy="37000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444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序号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分析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</a:tr>
              <a:tr h="1564640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1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他向国家捐献出了一张祖传的字画，</a:t>
                      </a:r>
                      <a:r>
                        <a:rPr lang="zh-CN" sz="2400">
                          <a:solidFill>
                            <a:srgbClr val="FF0000"/>
                          </a:solidFill>
                          <a:sym typeface="+mn-ea"/>
                        </a:rPr>
                        <a:t>这张画</a:t>
                      </a:r>
                      <a:r>
                        <a:rPr sz="2400">
                          <a:sym typeface="+mn-ea"/>
                        </a:rPr>
                        <a:t>具有极高的研究、保存价值。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主语残缺。前一分句的主语是“他”，后一分句的主语是“字画”，暗中更换了主语，致使后一句缺少了主语，应该为“这张字画具有极高的研究、保存价值”。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2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我们已办理了婚姻登记手续，我们真的</a:t>
                      </a:r>
                      <a:r>
                        <a:rPr lang="zh-CN" sz="2400">
                          <a:solidFill>
                            <a:srgbClr val="FF0000"/>
                          </a:solidFill>
                          <a:sym typeface="+mn-ea"/>
                        </a:rPr>
                        <a:t>是</a:t>
                      </a:r>
                      <a:r>
                        <a:rPr sz="2400">
                          <a:sym typeface="+mn-ea"/>
                        </a:rPr>
                        <a:t>夫妻了。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谓语残缺。后半句缺少谓语动词“是”，应改为“我们真的是夫妻了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36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37550" y="1343307"/>
          <a:ext cx="11707263" cy="53632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320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序号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分析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3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我们将提前做好各项筹备工作，最终实现举办一届“有特色、高水平”奥运会</a:t>
                      </a:r>
                      <a:r>
                        <a:rPr lang="zh-CN" sz="2400">
                          <a:solidFill>
                            <a:srgbClr val="FF0000"/>
                          </a:solidFill>
                          <a:sym typeface="+mn-ea"/>
                        </a:rPr>
                        <a:t>的目标</a:t>
                      </a:r>
                      <a:r>
                        <a:rPr sz="2400">
                          <a:sym typeface="+mn-ea"/>
                        </a:rPr>
                        <a:t>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宾语残缺。因为宾语前有较长的定语，误把宾语前丁与众的某一部分词语当做了宾语，没有写出句子真正的宾语。后半句应改为“最终实现举办一届’有特色、高水平’奥运会的目标。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212850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4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我读杂志的时候，看</a:t>
                      </a:r>
                      <a:r>
                        <a:rPr lang="zh-CN" sz="2400">
                          <a:solidFill>
                            <a:srgbClr val="FF0000"/>
                          </a:solidFill>
                          <a:sym typeface="+mn-ea"/>
                        </a:rPr>
                        <a:t>到</a:t>
                      </a:r>
                      <a:r>
                        <a:rPr sz="2400">
                          <a:sym typeface="+mn-ea"/>
                        </a:rPr>
                        <a:t>一张广告，有话剧，我决定买两张票。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补语残缺。“看”后缺少结果补语，应改为“看到一张广告”。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240790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en-US" altLang="zh-CN" sz="2400" b="1"/>
                        <a:t>5</a:t>
                      </a:r>
                      <a:endParaRPr lang="en-US" alt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就算肉再好吃，你也不准吃太多，</a:t>
                      </a:r>
                      <a:r>
                        <a:rPr lang="zh-CN" sz="2400">
                          <a:solidFill>
                            <a:srgbClr val="FF0000"/>
                          </a:solidFill>
                          <a:sym typeface="+mn-ea"/>
                        </a:rPr>
                        <a:t>不然</a:t>
                      </a:r>
                      <a:r>
                        <a:rPr sz="2400">
                          <a:sym typeface="+mn-ea"/>
                        </a:rPr>
                        <a:t>以后更胖了。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>
                          <a:sym typeface="+mn-ea"/>
                        </a:rPr>
                        <a:t>关联词语残缺。根据句意，应在表示结果的小句前加“不然”，变为“不然以后更胖了”。</a:t>
                      </a:r>
                      <a:endParaRPr sz="2400"/>
                    </a:p>
                    <a:p>
                      <a:pPr algn="l" defTabSz="914400"/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098040"/>
            <a:ext cx="108553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为了写好汉字，他每天抄写一篇短文，养成了书写规范、端正、整洁。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4087495"/>
            <a:ext cx="10977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他边走边想，非常投入，突然路旁的河里有人喊“救命！”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99820" y="5664835"/>
            <a:ext cx="107391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他的习惯是一边吃早饭，一边看报纸，对身体不好。</a:t>
            </a:r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20008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995" y="2865120"/>
            <a:ext cx="10855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经过专家组分析论证，排除了人为破坏因素导致事故发生的可能性。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7439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4608195"/>
            <a:ext cx="10977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我觉得她好棒啊，居然把一件旧牛仔裤改造了一个洋气又实用的背包。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扩展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56206" y="2010547"/>
            <a:ext cx="1728470" cy="19138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3757295" y="1699260"/>
            <a:ext cx="1598930" cy="622300"/>
            <a:chOff x="2587" y="1686"/>
            <a:chExt cx="2518" cy="980"/>
          </a:xfrm>
        </p:grpSpPr>
        <p:sp>
          <p:nvSpPr>
            <p:cNvPr id="3" name="矩形: 圆角 53"/>
            <p:cNvSpPr/>
            <p:nvPr/>
          </p:nvSpPr>
          <p:spPr>
            <a:xfrm>
              <a:off x="2587" y="1686"/>
              <a:ext cx="2518" cy="980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812" y="1747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安</a:t>
              </a:r>
              <a:r>
                <a:rPr lang="en-US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详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6" name="矩形: 圆角 53"/>
          <p:cNvSpPr/>
          <p:nvPr/>
        </p:nvSpPr>
        <p:spPr>
          <a:xfrm>
            <a:off x="3757295" y="271335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00170" y="272224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报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仇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2" name="矩形: 圆角 53"/>
          <p:cNvSpPr/>
          <p:nvPr/>
        </p:nvSpPr>
        <p:spPr>
          <a:xfrm>
            <a:off x="3757295" y="372745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00170" y="376618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报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答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4" name="矩形: 圆角 53"/>
          <p:cNvSpPr/>
          <p:nvPr/>
        </p:nvSpPr>
        <p:spPr>
          <a:xfrm>
            <a:off x="3757295" y="474154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900170" y="476948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弊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病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6" name="矩形: 圆角 53"/>
          <p:cNvSpPr/>
          <p:nvPr/>
        </p:nvSpPr>
        <p:spPr>
          <a:xfrm>
            <a:off x="3757295" y="575564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900170" y="579437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采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纳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075170" y="1699260"/>
            <a:ext cx="1598930" cy="622300"/>
            <a:chOff x="2587" y="1686"/>
            <a:chExt cx="2518" cy="980"/>
          </a:xfrm>
        </p:grpSpPr>
        <p:sp>
          <p:nvSpPr>
            <p:cNvPr id="49" name="矩形: 圆角 53"/>
            <p:cNvSpPr/>
            <p:nvPr/>
          </p:nvSpPr>
          <p:spPr>
            <a:xfrm>
              <a:off x="2587" y="1686"/>
              <a:ext cx="2518" cy="980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812" y="1747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zh-CN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仇</a:t>
              </a:r>
              <a:endPara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1" name="矩形: 圆角 53"/>
          <p:cNvSpPr/>
          <p:nvPr/>
        </p:nvSpPr>
        <p:spPr>
          <a:xfrm>
            <a:off x="7075170" y="271335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662420" y="2727960"/>
            <a:ext cx="2453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弊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端</a:t>
            </a:r>
            <a:endParaRPr 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3" name="矩形: 圆角 53"/>
          <p:cNvSpPr/>
          <p:nvPr/>
        </p:nvSpPr>
        <p:spPr>
          <a:xfrm>
            <a:off x="7075170" y="372745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218045" y="378523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祥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和</a:t>
            </a:r>
            <a:endParaRPr 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6" name="矩形: 圆角 53"/>
          <p:cNvSpPr/>
          <p:nvPr/>
        </p:nvSpPr>
        <p:spPr>
          <a:xfrm>
            <a:off x="7075170" y="474154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218045" y="479806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采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用</a:t>
            </a:r>
            <a:endParaRPr 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64" name="矩形: 圆角 53"/>
          <p:cNvSpPr/>
          <p:nvPr/>
        </p:nvSpPr>
        <p:spPr>
          <a:xfrm>
            <a:off x="7075170" y="575564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084695" y="5794375"/>
            <a:ext cx="1616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回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报</a:t>
            </a:r>
            <a:endParaRPr 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5337156" y="2010547"/>
            <a:ext cx="1737995" cy="9461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5297151" y="4080647"/>
            <a:ext cx="1825625" cy="20535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5346681" y="2981462"/>
            <a:ext cx="1737995" cy="21024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V="1">
            <a:off x="5332076" y="5080772"/>
            <a:ext cx="1737995" cy="9461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文本框 7"/>
          <p:cNvSpPr txBox="1"/>
          <p:nvPr/>
        </p:nvSpPr>
        <p:spPr>
          <a:xfrm>
            <a:off x="194310" y="712470"/>
            <a:ext cx="1236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熟悉下列近义词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扩展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cxnSp>
        <p:nvCxnSpPr>
          <p:cNvPr id="29" name="直接连接符 28"/>
          <p:cNvCxnSpPr>
            <a:endCxn id="56" idx="1"/>
          </p:cNvCxnSpPr>
          <p:nvPr/>
        </p:nvCxnSpPr>
        <p:spPr>
          <a:xfrm>
            <a:off x="5351126" y="1675902"/>
            <a:ext cx="1724025" cy="29959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3757295" y="1318260"/>
            <a:ext cx="1598930" cy="622300"/>
            <a:chOff x="2587" y="1686"/>
            <a:chExt cx="2518" cy="980"/>
          </a:xfrm>
        </p:grpSpPr>
        <p:sp>
          <p:nvSpPr>
            <p:cNvPr id="3" name="矩形: 圆角 53"/>
            <p:cNvSpPr/>
            <p:nvPr/>
          </p:nvSpPr>
          <p:spPr>
            <a:xfrm>
              <a:off x="2587" y="1686"/>
              <a:ext cx="2518" cy="980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812" y="1747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参</a:t>
              </a:r>
              <a:r>
                <a:rPr lang="en-US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照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6" name="矩形: 圆角 53"/>
          <p:cNvSpPr/>
          <p:nvPr/>
        </p:nvSpPr>
        <p:spPr>
          <a:xfrm>
            <a:off x="3757295" y="233235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00170" y="234124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操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练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2" name="矩形: 圆角 53"/>
          <p:cNvSpPr/>
          <p:nvPr/>
        </p:nvSpPr>
        <p:spPr>
          <a:xfrm>
            <a:off x="3757295" y="334645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00170" y="338518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充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沛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4" name="矩形: 圆角 53"/>
          <p:cNvSpPr/>
          <p:nvPr/>
        </p:nvSpPr>
        <p:spPr>
          <a:xfrm>
            <a:off x="3757295" y="436054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900170" y="438848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代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理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6" name="矩形: 圆角 53"/>
          <p:cNvSpPr/>
          <p:nvPr/>
        </p:nvSpPr>
        <p:spPr>
          <a:xfrm>
            <a:off x="3757295" y="537464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900170" y="541337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丰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盛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075170" y="1318260"/>
            <a:ext cx="1598930" cy="622300"/>
            <a:chOff x="2587" y="1686"/>
            <a:chExt cx="2518" cy="980"/>
          </a:xfrm>
        </p:grpSpPr>
        <p:sp>
          <p:nvSpPr>
            <p:cNvPr id="49" name="矩形: 圆角 53"/>
            <p:cNvSpPr/>
            <p:nvPr/>
          </p:nvSpPr>
          <p:spPr>
            <a:xfrm>
              <a:off x="2587" y="1686"/>
              <a:ext cx="2518" cy="980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812" y="1747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充</a:t>
              </a:r>
              <a:r>
                <a:rPr lang="en-US" altLang="zh-CN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足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1" name="矩形: 圆角 53"/>
          <p:cNvSpPr/>
          <p:nvPr/>
        </p:nvSpPr>
        <p:spPr>
          <a:xfrm>
            <a:off x="7075170" y="233235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662420" y="2346960"/>
            <a:ext cx="2453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代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办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3" name="矩形: 圆角 53"/>
          <p:cNvSpPr/>
          <p:nvPr/>
        </p:nvSpPr>
        <p:spPr>
          <a:xfrm>
            <a:off x="7075170" y="334645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218045" y="340423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丰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富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6" name="矩形: 圆角 53"/>
          <p:cNvSpPr/>
          <p:nvPr/>
        </p:nvSpPr>
        <p:spPr>
          <a:xfrm>
            <a:off x="7075170" y="436054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218045" y="441706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参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考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64" name="矩形: 圆角 53"/>
          <p:cNvSpPr/>
          <p:nvPr/>
        </p:nvSpPr>
        <p:spPr>
          <a:xfrm>
            <a:off x="7075170" y="537464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084695" y="5413375"/>
            <a:ext cx="1616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训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练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94310" y="712470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353666" y="2726827"/>
            <a:ext cx="1724025" cy="29959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49" idx="1"/>
          </p:cNvCxnSpPr>
          <p:nvPr/>
        </p:nvCxnSpPr>
        <p:spPr>
          <a:xfrm flipV="1">
            <a:off x="5353666" y="1629547"/>
            <a:ext cx="1721485" cy="20624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5363191" y="2790327"/>
            <a:ext cx="1721485" cy="20624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354936" y="3677422"/>
            <a:ext cx="1721485" cy="20624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扩展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60651" y="1247277"/>
            <a:ext cx="1737995" cy="51631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3757295" y="842010"/>
            <a:ext cx="1598930" cy="622300"/>
            <a:chOff x="2587" y="1686"/>
            <a:chExt cx="2518" cy="980"/>
          </a:xfrm>
        </p:grpSpPr>
        <p:sp>
          <p:nvSpPr>
            <p:cNvPr id="3" name="矩形: 圆角 53"/>
            <p:cNvSpPr/>
            <p:nvPr/>
          </p:nvSpPr>
          <p:spPr>
            <a:xfrm>
              <a:off x="2587" y="1686"/>
              <a:ext cx="2518" cy="980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812" y="1747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抚</a:t>
              </a:r>
              <a:r>
                <a:rPr lang="en-US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养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6" name="矩形: 圆角 53"/>
          <p:cNvSpPr/>
          <p:nvPr/>
        </p:nvSpPr>
        <p:spPr>
          <a:xfrm>
            <a:off x="3757295" y="185610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00170" y="186499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更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正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2" name="矩形: 圆角 53"/>
          <p:cNvSpPr/>
          <p:nvPr/>
        </p:nvSpPr>
        <p:spPr>
          <a:xfrm>
            <a:off x="3757295" y="287020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00170" y="290893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供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4" name="矩形: 圆角 53"/>
          <p:cNvSpPr/>
          <p:nvPr/>
        </p:nvSpPr>
        <p:spPr>
          <a:xfrm>
            <a:off x="3757295" y="388429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900170" y="391223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宏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伟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6" name="矩形: 圆角 53"/>
          <p:cNvSpPr/>
          <p:nvPr/>
        </p:nvSpPr>
        <p:spPr>
          <a:xfrm>
            <a:off x="3757295" y="489839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900170" y="493712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混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合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075170" y="842010"/>
            <a:ext cx="1598930" cy="622300"/>
            <a:chOff x="2587" y="1686"/>
            <a:chExt cx="2518" cy="980"/>
          </a:xfrm>
        </p:grpSpPr>
        <p:sp>
          <p:nvSpPr>
            <p:cNvPr id="49" name="矩形: 圆角 53"/>
            <p:cNvSpPr/>
            <p:nvPr/>
          </p:nvSpPr>
          <p:spPr>
            <a:xfrm>
              <a:off x="2587" y="1686"/>
              <a:ext cx="2518" cy="980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812" y="1747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供</a:t>
              </a:r>
              <a:r>
                <a:rPr lang="en-US" altLang="zh-CN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应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1" name="矩形: 圆角 53"/>
          <p:cNvSpPr/>
          <p:nvPr/>
        </p:nvSpPr>
        <p:spPr>
          <a:xfrm>
            <a:off x="7075170" y="185610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662420" y="1870710"/>
            <a:ext cx="2453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雄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伟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3" name="矩形: 圆角 53"/>
          <p:cNvSpPr/>
          <p:nvPr/>
        </p:nvSpPr>
        <p:spPr>
          <a:xfrm>
            <a:off x="7075170" y="287020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218045" y="292798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改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正</a:t>
            </a:r>
            <a:endParaRPr 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6" name="矩形: 圆角 53"/>
          <p:cNvSpPr/>
          <p:nvPr/>
        </p:nvSpPr>
        <p:spPr>
          <a:xfrm>
            <a:off x="7075170" y="388429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218045" y="394081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掺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杂</a:t>
            </a:r>
            <a:endParaRPr 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64" name="矩形: 圆角 53"/>
          <p:cNvSpPr/>
          <p:nvPr/>
        </p:nvSpPr>
        <p:spPr>
          <a:xfrm>
            <a:off x="7075170" y="489839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084695" y="4937125"/>
            <a:ext cx="1616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加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重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94310" y="712470"/>
            <a:ext cx="1236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3752215" y="5912485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95090" y="591248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加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剧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7075170" y="5933440"/>
            <a:ext cx="1598930" cy="62230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18045" y="59334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养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活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4" name="直接连接符 13"/>
          <p:cNvCxnSpPr>
            <a:endCxn id="53" idx="1"/>
          </p:cNvCxnSpPr>
          <p:nvPr/>
        </p:nvCxnSpPr>
        <p:spPr>
          <a:xfrm>
            <a:off x="5275561" y="2212477"/>
            <a:ext cx="1799590" cy="9690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49" idx="1"/>
          </p:cNvCxnSpPr>
          <p:nvPr/>
        </p:nvCxnSpPr>
        <p:spPr>
          <a:xfrm flipV="1">
            <a:off x="5351126" y="1153297"/>
            <a:ext cx="1724025" cy="203390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373351" y="2270897"/>
            <a:ext cx="1724025" cy="203390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5283181" y="4106047"/>
            <a:ext cx="1864360" cy="11931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5303501" y="5111252"/>
            <a:ext cx="1864360" cy="11931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D:\Desktop\微信图片_20221001212015.jpg微信图片_2022100121201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D:\Desktop\微信图片_202210012120155(1).jpg微信图片_202210012120155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D:\Desktop\1.png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D:\Desktop\3(1).png3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pò bù jí dài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迫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不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及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待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too impatient to wait,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itching to do sth.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5725" y="5401945"/>
            <a:ext cx="6753225" cy="720090"/>
            <a:chOff x="-43" y="9126"/>
            <a:chExt cx="10635" cy="1134"/>
          </a:xfrm>
        </p:grpSpPr>
        <p:sp>
          <p:nvSpPr>
            <p:cNvPr id="3" name="圆角矩形 2"/>
            <p:cNvSpPr/>
            <p:nvPr/>
          </p:nvSpPr>
          <p:spPr>
            <a:xfrm>
              <a:off x="-43" y="9126"/>
              <a:ext cx="1063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" y="9282"/>
              <a:ext cx="1046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我一来中国就迫不及待地开始学习汉语了。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Lesson5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.png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3(1).png3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1212015.jpg微信图片_2022100121201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12120155(1).jpg微信图片_202210012120155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4(1).png4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yī</a:t>
              </a:r>
              <a:r>
                <a:rPr lang="en-US"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kào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依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靠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rely on,to depend on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511175" y="5392420"/>
            <a:ext cx="8061325" cy="720090"/>
            <a:chOff x="-572" y="9126"/>
            <a:chExt cx="1038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572" y="9282"/>
              <a:ext cx="1038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不要总想着依靠别人，要学会依靠自己。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UNIT_PLACING_PICTURE_USER_VIEWPORT" val="{&quot;height&quot;:3578,&quot;width&quot;:3578}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UNIT_PLACING_PICTURE_USER_VIEWPORT" val="{&quot;height&quot;:3578,&quot;width&quot;:3578}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2.xml><?xml version="1.0" encoding="utf-8"?>
<p:tagLst xmlns:p="http://schemas.openxmlformats.org/presentationml/2006/main">
  <p:tag name="KSO_WM_SPECIAL_SOURCE" val="bdnull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KSO_WM_UNIT_TABLE_BEAUTIFY" val="smartTable{a3504bfe-9be4-4cbb-8cd9-10c76e4b185a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p="http://schemas.openxmlformats.org/presentationml/2006/main">
  <p:tag name="KSO_WM_UNIT_PLACING_PICTURE_USER_VIEWPORT" val="{&quot;height&quot;:1700.7874015748032,&quot;width&quot;:2267.716535433071}"/>
</p:tagLst>
</file>

<file path=ppt/tags/tag3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22.xml><?xml version="1.0" encoding="utf-8"?>
<p:tagLst xmlns:p="http://schemas.openxmlformats.org/presentationml/2006/main">
  <p:tag name="KSO_WM_SPECIAL_SOURCE" val="bdnull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KSO_WM_UNIT_TABLE_BEAUTIFY" val="smartTable{a3504bfe-9be4-4cbb-8cd9-10c76e4b185a}"/>
  <p:tag name="TABLE_ENDDRAG_ORIGIN_RECT" val="933*287"/>
  <p:tag name="TABLE_ENDDRAG_RECT" val="13*159*933*287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2.xml><?xml version="1.0" encoding="utf-8"?>
<p:tagLst xmlns:p="http://schemas.openxmlformats.org/presentationml/2006/main">
  <p:tag name="KSO_WM_SPECIAL_SOURCE" val="bdnull"/>
</p:tagLst>
</file>

<file path=ppt/tags/tag443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4.xml><?xml version="1.0" encoding="utf-8"?>
<p:tagLst xmlns:p="http://schemas.openxmlformats.org/presentationml/2006/main">
  <p:tag name="KSO_WM_SPECIAL_SOURCE" val="bdnull"/>
</p:tagLst>
</file>

<file path=ppt/tags/tag445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6.xml><?xml version="1.0" encoding="utf-8"?>
<p:tagLst xmlns:p="http://schemas.openxmlformats.org/presentationml/2006/main">
  <p:tag name="KSO_WM_SPECIAL_SOURCE" val="bdnull"/>
</p:tagLst>
</file>

<file path=ppt/tags/tag447.xml><?xml version="1.0" encoding="utf-8"?>
<p:tagLst xmlns:p="http://schemas.openxmlformats.org/presentationml/2006/main">
  <p:tag name="KSO_WM_UNIT_TABLE_BEAUTIFY" val="smartTable{d79ced12-b5b2-4144-b7b3-3ef6fcb59e6e}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KSO_WM_UNIT_TABLE_BEAUTIFY" val="smartTable{d79ced12-b5b2-4144-b7b3-3ef6fcb59e6e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1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lvl="0" algn="ctr" fontAlgn="auto">
          <a:defRPr sz="180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11042</Words>
  <Application>WPS Presentation</Application>
  <PresentationFormat>宽屏</PresentationFormat>
  <Paragraphs>1430</Paragraphs>
  <Slides>80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105" baseType="lpstr">
      <vt:lpstr>Arial</vt:lpstr>
      <vt:lpstr>SimSun</vt:lpstr>
      <vt:lpstr>Wingdings</vt:lpstr>
      <vt:lpstr>Wingdings</vt:lpstr>
      <vt:lpstr>思源黑体 CN Regular</vt:lpstr>
      <vt:lpstr>SimHei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Times New Roman</vt:lpstr>
      <vt:lpstr>方正喵呜体</vt:lpstr>
      <vt:lpstr>Comic Sans MS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1726</cp:revision>
  <dcterms:created xsi:type="dcterms:W3CDTF">2022-10-03T05:59:00Z</dcterms:created>
  <dcterms:modified xsi:type="dcterms:W3CDTF">2022-11-02T16:00:05Z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